
<file path=[Content_Types].xml><?xml version="1.0" encoding="utf-8"?>
<Types xmlns="http://schemas.openxmlformats.org/package/2006/content-types">
  <Default Extension="bin" ContentType="image/pn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dia/image43.bin" ContentType="image/svg+xml"/>
  <Override PartName="/ppt/media/image80.bin" ContentType="image/svg+xml"/>
  <Override PartName="/ppt/media/image100.bin" ContentType="image/svg+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70" r:id="rId4"/>
  </p:sldMasterIdLst>
  <p:sldIdLst>
    <p:sldId id="256" r:id="rId5"/>
    <p:sldId id="825" r:id="rId6"/>
    <p:sldId id="258" r:id="rId7"/>
    <p:sldId id="260" r:id="rId8"/>
    <p:sldId id="261" r:id="rId9"/>
    <p:sldId id="263" r:id="rId10"/>
    <p:sldId id="264" r:id="rId11"/>
    <p:sldId id="265" r:id="rId12"/>
    <p:sldId id="267" r:id="rId13"/>
    <p:sldId id="268" r:id="rId14"/>
    <p:sldId id="269" r:id="rId15"/>
    <p:sldId id="271" r:id="rId16"/>
    <p:sldId id="824" r:id="rId17"/>
    <p:sldId id="273" r:id="rId18"/>
    <p:sldId id="275" r:id="rId19"/>
    <p:sldId id="278"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660"/>
  </p:normalViewPr>
  <p:slideViewPr>
    <p:cSldViewPr snapToGrid="0">
      <p:cViewPr varScale="1">
        <p:scale>
          <a:sx n="50" d="100"/>
          <a:sy n="50" d="100"/>
        </p:scale>
        <p:origin x="68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497680"/>
            <a:ext cx="50670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447480" y="119880"/>
            <a:ext cx="8248680" cy="171144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4" name="Google Shape;11;p2"/>
          <p:cNvPicPr/>
          <p:nvPr/>
        </p:nvPicPr>
        <p:blipFill>
          <a:blip r:embed="rId3"/>
          <a:srcRect l="5173" t="9109" r="5173" b="11167"/>
          <a:stretch/>
        </p:blipFill>
        <p:spPr>
          <a:xfrm rot="10800000" flipH="1">
            <a:off x="1436400" y="2063880"/>
            <a:ext cx="6271200" cy="5576400"/>
          </a:xfrm>
          <a:prstGeom prst="rect">
            <a:avLst/>
          </a:prstGeom>
          <a:ln w="0">
            <a:noFill/>
          </a:ln>
        </p:spPr>
      </p:pic>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369000"/>
            <a:ext cx="8195040" cy="7484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pic>
        <p:nvPicPr>
          <p:cNvPr id="16" name="Google Shape;67;p14"/>
          <p:cNvPicPr/>
          <p:nvPr/>
        </p:nvPicPr>
        <p:blipFill>
          <a:blip r:embed="rId3"/>
          <a:stretch/>
        </p:blipFill>
        <p:spPr>
          <a:xfrm>
            <a:off x="-2216880" y="1130400"/>
            <a:ext cx="4890960" cy="4890960"/>
          </a:xfrm>
          <a:prstGeom prst="rect">
            <a:avLst/>
          </a:prstGeom>
          <a:ln w="0">
            <a:noFill/>
          </a:ln>
        </p:spPr>
      </p:pic>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19" name="PlaceHolder 2"/>
          <p:cNvSpPr>
            <a:spLocks noGrp="1"/>
          </p:cNvSpPr>
          <p:nvPr>
            <p:ph type="body"/>
          </p:nvPr>
        </p:nvSpPr>
        <p:spPr>
          <a:xfrm>
            <a:off x="4038480" y="2581560"/>
            <a:ext cx="4723920" cy="23331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0" name="PlaceHolder 3"/>
          <p:cNvSpPr>
            <a:spLocks noGrp="1"/>
          </p:cNvSpPr>
          <p:nvPr>
            <p:ph type="body"/>
          </p:nvPr>
        </p:nvSpPr>
        <p:spPr>
          <a:xfrm>
            <a:off x="360" y="0"/>
            <a:ext cx="39142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pic>
        <p:nvPicPr>
          <p:cNvPr id="21" name="Google Shape;72;p15"/>
          <p:cNvPicPr/>
          <p:nvPr/>
        </p:nvPicPr>
        <p:blipFill>
          <a:blip r:embed="rId3"/>
          <a:stretch/>
        </p:blipFill>
        <p:spPr>
          <a:xfrm rot="13841400">
            <a:off x="7791840" y="3881520"/>
            <a:ext cx="2545200" cy="25452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3;p3"/>
          <p:cNvPicPr/>
          <p:nvPr/>
        </p:nvPicPr>
        <p:blipFill>
          <a:blip r:embed="rId3"/>
          <a:srcRect l="8735" t="13760" r="9849" b="21413"/>
          <a:stretch/>
        </p:blipFill>
        <p:spPr>
          <a:xfrm rot="14139600">
            <a:off x="5523120" y="2601720"/>
            <a:ext cx="5340600" cy="4251960"/>
          </a:xfrm>
          <a:prstGeom prst="rect">
            <a:avLst/>
          </a:prstGeom>
          <a:ln w="0">
            <a:noFill/>
          </a:ln>
        </p:spPr>
      </p:pic>
      <p:sp>
        <p:nvSpPr>
          <p:cNvPr id="45" name="PlaceHolder 1"/>
          <p:cNvSpPr>
            <a:spLocks noGrp="1"/>
          </p:cNvSpPr>
          <p:nvPr>
            <p:ph type="title"/>
          </p:nvPr>
        </p:nvSpPr>
        <p:spPr>
          <a:xfrm>
            <a:off x="228600" y="901440"/>
            <a:ext cx="5837040" cy="336168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6" name="PlaceHolder 2"/>
          <p:cNvSpPr>
            <a:spLocks noGrp="1"/>
          </p:cNvSpPr>
          <p:nvPr>
            <p:ph type="title"/>
          </p:nvPr>
        </p:nvSpPr>
        <p:spPr>
          <a:xfrm>
            <a:off x="6655320" y="228600"/>
            <a:ext cx="2259720" cy="1829160"/>
          </a:xfrm>
          <a:prstGeom prst="rect">
            <a:avLst/>
          </a:prstGeom>
          <a:noFill/>
          <a:ln w="0">
            <a:noFill/>
          </a:ln>
        </p:spPr>
        <p:txBody>
          <a:bodyPr lIns="91440" tIns="91440" rIns="91440" bIns="91440" anchor="t">
            <a:noAutofit/>
          </a:bodyPr>
          <a:lstStyle/>
          <a:p>
            <a:pPr indent="0" algn="r">
              <a:lnSpc>
                <a:spcPct val="100000"/>
              </a:lnSpc>
              <a:buNone/>
            </a:pPr>
            <a:r>
              <a:rPr lang="fr-FR" sz="10000" b="1" strike="noStrike" spc="-1">
                <a:solidFill>
                  <a:schemeClr val="dk1"/>
                </a:solidFill>
                <a:latin typeface="Chakra Petch"/>
                <a:ea typeface="Chakra Petch"/>
              </a:rPr>
              <a:t>xx%</a:t>
            </a:r>
            <a:endParaRPr lang="fr-FR" sz="10000" b="0" strike="noStrike" spc="-1">
              <a:solidFill>
                <a:schemeClr val="dk1"/>
              </a:solidFill>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bin"/><Relationship Id="rId34" Type="http://schemas.openxmlformats.org/officeDocument/2006/relationships/image" Target="../media/image29.png"/><Relationship Id="rId25" Type="http://schemas.openxmlformats.org/officeDocument/2006/relationships/image" Target="../media/image22.bin"/><Relationship Id="rId33" Type="http://schemas.openxmlformats.org/officeDocument/2006/relationships/image" Target="../media/image28.png"/><Relationship Id="rId2" Type="http://schemas.openxmlformats.org/officeDocument/2006/relationships/image" Target="../media/image18.bin"/><Relationship Id="rId29" Type="http://schemas.openxmlformats.org/officeDocument/2006/relationships/image" Target="../media/image24.bin"/><Relationship Id="rId1" Type="http://schemas.openxmlformats.org/officeDocument/2006/relationships/slideLayout" Target="../slideLayouts/slideLayout3.xml"/><Relationship Id="rId24" Type="http://schemas.openxmlformats.org/officeDocument/2006/relationships/image" Target="../media/image80.bin"/><Relationship Id="rId32" Type="http://schemas.openxmlformats.org/officeDocument/2006/relationships/image" Target="../media/image27.png"/><Relationship Id="rId5" Type="http://schemas.openxmlformats.org/officeDocument/2006/relationships/image" Target="../media/image21.bin"/><Relationship Id="rId28" Type="http://schemas.openxmlformats.org/officeDocument/2006/relationships/image" Target="../media/image23.bin"/><Relationship Id="rId31" Type="http://schemas.openxmlformats.org/officeDocument/2006/relationships/image" Target="../media/image26.png"/><Relationship Id="rId4" Type="http://schemas.openxmlformats.org/officeDocument/2006/relationships/image" Target="../media/image20.bin"/><Relationship Id="rId27" Type="http://schemas.openxmlformats.org/officeDocument/2006/relationships/image" Target="../media/image100.bin"/><Relationship Id="rId30" Type="http://schemas.openxmlformats.org/officeDocument/2006/relationships/image" Target="../media/image25.bin"/></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FARDEEN1KHAN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8" Type="http://schemas.openxmlformats.org/officeDocument/2006/relationships/hyperlink" Target="mailto:fardeen.24sece1290012@galgotiasuniversity.ac.in" TargetMode="External"/><Relationship Id="rId3" Type="http://schemas.openxmlformats.org/officeDocument/2006/relationships/image" Target="../media/image6.bin"/><Relationship Id="rId97" Type="http://schemas.openxmlformats.org/officeDocument/2006/relationships/image" Target="../media/image9.bin"/><Relationship Id="rId104" Type="http://schemas.openxmlformats.org/officeDocument/2006/relationships/hyperlink" Target="mailto:garv.24sece1290030@galgotiasuniversity.ac.in" TargetMode="External"/><Relationship Id="rId103" Type="http://schemas.openxmlformats.org/officeDocument/2006/relationships/image" Target="../media/image14.jpeg"/><Relationship Id="rId2" Type="http://schemas.openxmlformats.org/officeDocument/2006/relationships/image" Target="../media/image5.bin"/><Relationship Id="rId96" Type="http://schemas.openxmlformats.org/officeDocument/2006/relationships/image" Target="../media/image8.png"/><Relationship Id="rId1" Type="http://schemas.openxmlformats.org/officeDocument/2006/relationships/slideLayout" Target="../slideLayouts/slideLayout3.xml"/><Relationship Id="rId102" Type="http://schemas.openxmlformats.org/officeDocument/2006/relationships/image" Target="../media/image13.jpeg"/><Relationship Id="rId95" Type="http://schemas.openxmlformats.org/officeDocument/2006/relationships/image" Target="../media/image7.bin"/><Relationship Id="rId106" Type="http://schemas.openxmlformats.org/officeDocument/2006/relationships/hyperlink" Target="mailto:rayyaan.24sece1290027@galgotiasuniversity.ac.in" TargetMode="External"/><Relationship Id="rId94" Type="http://schemas.openxmlformats.org/officeDocument/2006/relationships/image" Target="../media/image43.bin"/><Relationship Id="rId99" Type="http://schemas.openxmlformats.org/officeDocument/2006/relationships/image" Target="../media/image10.bin"/><Relationship Id="rId101" Type="http://schemas.openxmlformats.org/officeDocument/2006/relationships/image" Target="../media/image12.bin"/><Relationship Id="rId100" Type="http://schemas.openxmlformats.org/officeDocument/2006/relationships/image" Target="../media/image11.png"/><Relationship Id="rId105" Type="http://schemas.openxmlformats.org/officeDocument/2006/relationships/hyperlink" Target="mailto:akshat.24sece1290008@galgotiasuniversity.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447840" y="123841"/>
            <a:ext cx="7811497" cy="998716"/>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800" b="1" strike="noStrike" spc="-1" dirty="0">
                <a:solidFill>
                  <a:schemeClr val="dk1"/>
                </a:solidFill>
                <a:latin typeface="Century" panose="02040604050505020304" pitchFamily="18" charset="0"/>
                <a:ea typeface="Chakra Petch"/>
              </a:rPr>
              <a:t>Java Quiz App</a:t>
            </a:r>
            <a:endParaRPr lang="fr-FR" sz="4800" b="0" strike="noStrike" spc="-1" dirty="0">
              <a:solidFill>
                <a:schemeClr val="dk1"/>
              </a:solidFill>
              <a:latin typeface="Century" panose="02040604050505020304" pitchFamily="18" charset="0"/>
            </a:endParaRPr>
          </a:p>
        </p:txBody>
      </p:sp>
      <p:sp>
        <p:nvSpPr>
          <p:cNvPr id="80" name="PlaceHolder 2"/>
          <p:cNvSpPr>
            <a:spLocks noGrp="1"/>
          </p:cNvSpPr>
          <p:nvPr>
            <p:ph type="subTitle"/>
          </p:nvPr>
        </p:nvSpPr>
        <p:spPr>
          <a:xfrm>
            <a:off x="157908" y="1420484"/>
            <a:ext cx="8248320" cy="4662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800" b="0" strike="noStrike" spc="-1" dirty="0">
                <a:solidFill>
                  <a:schemeClr val="dk1"/>
                </a:solidFill>
                <a:latin typeface="+mn-lt"/>
                <a:ea typeface="SUSE"/>
              </a:rPr>
              <a:t>A GUI-Based Student Quiz System Developed with Java</a:t>
            </a:r>
            <a:r>
              <a:rPr lang="en" sz="1800" spc="-1" dirty="0">
                <a:solidFill>
                  <a:schemeClr val="dk1"/>
                </a:solidFill>
                <a:latin typeface="+mn-lt"/>
                <a:ea typeface="SUSE"/>
              </a:rPr>
              <a:t> swing ,</a:t>
            </a:r>
            <a:r>
              <a:rPr lang="en" sz="1800" b="0" strike="noStrike" spc="-1" dirty="0">
                <a:solidFill>
                  <a:schemeClr val="dk1"/>
                </a:solidFill>
                <a:latin typeface="+mn-lt"/>
                <a:ea typeface="SUSE"/>
              </a:rPr>
              <a:t>MySQL, JDBC</a:t>
            </a:r>
            <a:endParaRPr lang="en-US" sz="1800" b="0" strike="noStrike" spc="-1" dirty="0">
              <a:solidFill>
                <a:srgbClr val="000000"/>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914640" y="0"/>
            <a:ext cx="5229360" cy="869795"/>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UI/UX Features</a:t>
            </a:r>
            <a:endParaRPr lang="fr-FR" sz="4000" b="0" strike="noStrike" spc="-1" dirty="0">
              <a:solidFill>
                <a:schemeClr val="dk1"/>
              </a:solidFill>
              <a:latin typeface="Century" panose="02040604050505020304" pitchFamily="18" charset="0"/>
            </a:endParaRPr>
          </a:p>
        </p:txBody>
      </p:sp>
      <p:sp>
        <p:nvSpPr>
          <p:cNvPr id="109" name="PlaceHolder 2"/>
          <p:cNvSpPr>
            <a:spLocks noGrp="1"/>
          </p:cNvSpPr>
          <p:nvPr>
            <p:ph/>
          </p:nvPr>
        </p:nvSpPr>
        <p:spPr>
          <a:xfrm>
            <a:off x="3914640" y="1170625"/>
            <a:ext cx="5229000" cy="3445979"/>
          </a:xfrm>
          <a:prstGeom prst="rect">
            <a:avLst/>
          </a:prstGeom>
          <a:noFill/>
          <a:ln w="0">
            <a:noFill/>
          </a:ln>
        </p:spPr>
        <p:txBody>
          <a:bodyPr lIns="91440" tIns="91440" rIns="91440" bIns="91440" anchor="t">
            <a:noAutofit/>
          </a:bodyPr>
          <a:lstStyle/>
          <a:p>
            <a:pPr indent="0">
              <a:spcBef>
                <a:spcPts val="1417"/>
              </a:spcBef>
              <a:buNone/>
            </a:pPr>
            <a:r>
              <a:rPr lang="en" sz="1600" b="0" strike="noStrike" spc="-1" dirty="0">
                <a:solidFill>
                  <a:schemeClr val="dk1"/>
                </a:solidFill>
                <a:ea typeface="SUSE"/>
              </a:rPr>
              <a:t>The application includes several UI/UX features that enhance usability and responsiveness:</a:t>
            </a:r>
            <a:endParaRPr lang="fr-FR" sz="1600" b="0" strike="noStrike" spc="-1" dirty="0">
              <a:solidFill>
                <a:srgbClr val="000000"/>
              </a:solidFill>
            </a:endParaRPr>
          </a:p>
          <a:p>
            <a:pPr indent="0">
              <a:spcBef>
                <a:spcPts val="1417"/>
              </a:spcBef>
              <a:buNone/>
            </a:pPr>
            <a:r>
              <a:rPr lang="en" sz="1600" b="0" strike="noStrike" spc="-1" dirty="0">
                <a:solidFill>
                  <a:schemeClr val="dk1"/>
                </a:solidFill>
                <a:ea typeface="SUSE"/>
              </a:rPr>
              <a:t>- A responsive layout created using Java Swing ensures adaptability across different screen sizes.</a:t>
            </a:r>
            <a:endParaRPr lang="fr-FR" sz="1600" b="0" strike="noStrike" spc="-1" dirty="0">
              <a:solidFill>
                <a:srgbClr val="000000"/>
              </a:solidFill>
            </a:endParaRPr>
          </a:p>
          <a:p>
            <a:pPr indent="0">
              <a:spcBef>
                <a:spcPts val="1417"/>
              </a:spcBef>
              <a:buNone/>
            </a:pPr>
            <a:r>
              <a:rPr lang="en" sz="1600" b="0" strike="noStrike" spc="-1" dirty="0">
                <a:solidFill>
                  <a:schemeClr val="dk1"/>
                </a:solidFill>
                <a:ea typeface="SUSE"/>
              </a:rPr>
              <a:t>- Font styling and proper spacing contribute to readability, making the quiz visually appealing.</a:t>
            </a:r>
            <a:endParaRPr lang="fr-FR" sz="1600" b="0" strike="noStrike" spc="-1" dirty="0">
              <a:solidFill>
                <a:srgbClr val="000000"/>
              </a:solidFill>
            </a:endParaRPr>
          </a:p>
          <a:p>
            <a:pPr indent="0">
              <a:spcBef>
                <a:spcPts val="1417"/>
              </a:spcBef>
              <a:buNone/>
            </a:pPr>
            <a:r>
              <a:rPr lang="en" sz="1600" b="0" strike="noStrike" spc="-1" dirty="0">
                <a:solidFill>
                  <a:schemeClr val="dk1"/>
                </a:solidFill>
                <a:ea typeface="SUSE"/>
              </a:rPr>
              <a:t>- Options selected by students undergo validation checks, ensuring accurate quiz input.</a:t>
            </a:r>
            <a:endParaRPr lang="fr-FR" sz="1600" b="0" strike="noStrike" spc="-1" dirty="0">
              <a:solidFill>
                <a:srgbClr val="000000"/>
              </a:solidFill>
            </a:endParaRPr>
          </a:p>
          <a:p>
            <a:pPr indent="0">
              <a:lnSpc>
                <a:spcPct val="100000"/>
              </a:lnSpc>
              <a:buNone/>
              <a:tabLst>
                <a:tab pos="0" algn="l"/>
              </a:tabLst>
            </a:pPr>
            <a:r>
              <a:rPr lang="en" sz="1600" b="0" strike="noStrike" spc="-1" dirty="0">
                <a:solidFill>
                  <a:schemeClr val="dk1"/>
                </a:solidFill>
                <a:ea typeface="SUSE"/>
              </a:rPr>
              <a:t>- Final scores and feedback are presented through pop-up dialogs, enhancing user interaction.</a:t>
            </a:r>
            <a:endParaRPr lang="fr-FR" sz="1600" b="0" strike="noStrike" spc="-1" dirty="0">
              <a:solidFill>
                <a:srgbClr val="000000"/>
              </a:solidFill>
            </a:endParaRPr>
          </a:p>
        </p:txBody>
      </p:sp>
      <p:pic>
        <p:nvPicPr>
          <p:cNvPr id="110"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1" y="-1"/>
            <a:ext cx="9144001" cy="951572"/>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Error Handling &amp; Robustness</a:t>
            </a:r>
            <a:endParaRPr lang="fr-FR" sz="4000" b="0" strike="noStrike" spc="-1" dirty="0">
              <a:solidFill>
                <a:schemeClr val="dk1"/>
              </a:solidFill>
              <a:latin typeface="Century" panose="02040604050505020304" pitchFamily="18" charset="0"/>
            </a:endParaRPr>
          </a:p>
        </p:txBody>
      </p:sp>
      <p:sp>
        <p:nvSpPr>
          <p:cNvPr id="112" name="PlaceHolder 2"/>
          <p:cNvSpPr>
            <a:spLocks noGrp="1"/>
          </p:cNvSpPr>
          <p:nvPr>
            <p:ph type="subTitle"/>
          </p:nvPr>
        </p:nvSpPr>
        <p:spPr>
          <a:xfrm>
            <a:off x="2027406" y="1308409"/>
            <a:ext cx="7085150" cy="3835091"/>
          </a:xfrm>
          <a:prstGeom prst="rect">
            <a:avLst/>
          </a:prstGeom>
          <a:noFill/>
          <a:ln w="0">
            <a:noFill/>
          </a:ln>
        </p:spPr>
        <p:txBody>
          <a:bodyPr lIns="91440" tIns="91440" rIns="91440" bIns="91440" anchor="t">
            <a:normAutofit/>
          </a:bodyPr>
          <a:lstStyle/>
          <a:p>
            <a:pPr marL="514350" indent="-285750"/>
            <a:r>
              <a:rPr lang="en" sz="1800" b="0" strike="noStrike" spc="-1" dirty="0">
                <a:solidFill>
                  <a:schemeClr val="dk1"/>
                </a:solidFill>
                <a:ea typeface="SUSE"/>
              </a:rPr>
              <a:t>To ensure a smooth user experience, the application incorporates robust error handling mechanisms:</a:t>
            </a:r>
            <a:endParaRPr lang="en-US" sz="1800" b="0" strike="noStrike" spc="-1" dirty="0">
              <a:solidFill>
                <a:srgbClr val="000000"/>
              </a:solidFill>
            </a:endParaRPr>
          </a:p>
          <a:p>
            <a:pPr marL="514350" indent="-285750"/>
            <a:r>
              <a:rPr lang="en" sz="1800" b="0" strike="noStrike" spc="-1" dirty="0">
                <a:solidFill>
                  <a:schemeClr val="dk1"/>
                </a:solidFill>
                <a:ea typeface="SUSE"/>
              </a:rPr>
              <a:t>Input validation is enforced to prevent erroneous data entry.</a:t>
            </a:r>
            <a:endParaRPr lang="en-US" sz="1800" b="0" strike="noStrike" spc="-1" dirty="0">
              <a:solidFill>
                <a:srgbClr val="000000"/>
              </a:solidFill>
            </a:endParaRPr>
          </a:p>
          <a:p>
            <a:pPr marL="514350" indent="-285750"/>
            <a:r>
              <a:rPr lang="en" sz="1800" b="0" strike="noStrike" spc="-1" dirty="0">
                <a:solidFill>
                  <a:schemeClr val="dk1"/>
                </a:solidFill>
                <a:ea typeface="SUSE"/>
              </a:rPr>
              <a:t>The application is equipped to handle SQL failures gracefully, providing users with informative feedback.</a:t>
            </a:r>
            <a:endParaRPr lang="en-US" sz="1800" b="0" strike="noStrike" spc="-1" dirty="0">
              <a:solidFill>
                <a:srgbClr val="000000"/>
              </a:solidFill>
            </a:endParaRPr>
          </a:p>
          <a:p>
            <a:pPr marL="514350" indent="-285750">
              <a:lnSpc>
                <a:spcPct val="100000"/>
              </a:lnSpc>
              <a:tabLst>
                <a:tab pos="0" algn="l"/>
              </a:tabLst>
            </a:pPr>
            <a:r>
              <a:rPr lang="en" sz="1800" b="0" strike="noStrike" spc="-1" dirty="0">
                <a:solidFill>
                  <a:schemeClr val="dk1"/>
                </a:solidFill>
                <a:ea typeface="SUSE"/>
              </a:rPr>
              <a:t>GUI feedback is provided for scenarios where no answer is selected, guiding students towards making appropriate selections.</a:t>
            </a:r>
            <a:endParaRPr lang="en-US" sz="1800" b="0" strike="noStrike" spc="-1"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11574" y="0"/>
            <a:ext cx="9132426" cy="810228"/>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Grade Calculation Logic</a:t>
            </a:r>
            <a:endParaRPr lang="fr-FR" sz="4000" b="0" strike="noStrike" spc="-1" dirty="0">
              <a:solidFill>
                <a:schemeClr val="dk1"/>
              </a:solidFill>
              <a:latin typeface="Century" panose="02040604050505020304" pitchFamily="18" charset="0"/>
            </a:endParaRPr>
          </a:p>
        </p:txBody>
      </p:sp>
      <p:sp>
        <p:nvSpPr>
          <p:cNvPr id="117" name="PlaceHolder 2"/>
          <p:cNvSpPr>
            <a:spLocks noGrp="1"/>
          </p:cNvSpPr>
          <p:nvPr>
            <p:ph type="subTitle"/>
          </p:nvPr>
        </p:nvSpPr>
        <p:spPr>
          <a:xfrm>
            <a:off x="2444187" y="1154364"/>
            <a:ext cx="6623253" cy="3912396"/>
          </a:xfrm>
          <a:prstGeom prst="rect">
            <a:avLst/>
          </a:prstGeom>
          <a:noFill/>
          <a:ln w="0">
            <a:noFill/>
          </a:ln>
        </p:spPr>
        <p:txBody>
          <a:bodyPr lIns="91440" tIns="91440" rIns="91440" bIns="91440" anchor="t">
            <a:normAutofit/>
          </a:bodyPr>
          <a:lstStyle/>
          <a:p>
            <a:pPr marL="514350" indent="-285750"/>
            <a:r>
              <a:rPr lang="en" sz="1800" b="0" strike="noStrike" spc="-1" dirty="0">
                <a:solidFill>
                  <a:schemeClr val="dk1"/>
                </a:solidFill>
                <a:ea typeface="SUSE"/>
              </a:rPr>
              <a:t>The grading system evaluates student performance based on their </a:t>
            </a:r>
            <a:r>
              <a:rPr lang="en" sz="1800" b="1" strike="noStrike" spc="-1" dirty="0">
                <a:solidFill>
                  <a:schemeClr val="dk1"/>
                </a:solidFill>
                <a:ea typeface="SUSE"/>
              </a:rPr>
              <a:t>percentage of correct answers</a:t>
            </a:r>
            <a:r>
              <a:rPr lang="en" sz="1800" b="0" strike="noStrike" spc="-1" dirty="0">
                <a:solidFill>
                  <a:schemeClr val="dk1"/>
                </a:solidFill>
                <a:ea typeface="SUSE"/>
              </a:rPr>
              <a:t>:</a:t>
            </a:r>
            <a:endParaRPr lang="en-US" sz="1800" b="0"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Scores of 90% or above are classified as Outstanding.</a:t>
            </a:r>
            <a:endParaRPr lang="en-US" sz="1800" b="1"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Scores between 75% and 89% are rated as Very Good.</a:t>
            </a:r>
            <a:endParaRPr lang="en-US" sz="1800" b="1"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Scores from 60% to 74% are considered Average.</a:t>
            </a:r>
            <a:endParaRPr lang="en-US" sz="1800" b="1"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Scores between 40% and 59% indicate Below Average performance</a:t>
            </a:r>
            <a:r>
              <a:rPr lang="en" sz="1800" b="0" strike="noStrike" spc="-1" dirty="0">
                <a:solidFill>
                  <a:schemeClr val="dk1"/>
                </a:solidFill>
                <a:ea typeface="SUSE"/>
              </a:rPr>
              <a:t>.</a:t>
            </a:r>
            <a:endParaRPr lang="en-US" sz="1800" b="0" strike="noStrike" spc="-1" dirty="0">
              <a:solidFill>
                <a:srgbClr val="000000"/>
              </a:solidFill>
            </a:endParaRPr>
          </a:p>
          <a:p>
            <a:pPr marL="514350" indent="-285750">
              <a:lnSpc>
                <a:spcPct val="100000"/>
              </a:lnSpc>
              <a:tabLst>
                <a:tab pos="0" algn="l"/>
              </a:tabLst>
            </a:pPr>
            <a:r>
              <a:rPr lang="en" sz="1800" b="0" strike="noStrike" spc="-1" dirty="0">
                <a:solidFill>
                  <a:schemeClr val="dk1"/>
                </a:solidFill>
                <a:ea typeface="SUSE"/>
              </a:rPr>
              <a:t>Scores falling below 40% are categorized as Fail, allowing for appropriate feedback.</a:t>
            </a:r>
            <a:endParaRPr lang="en-US" sz="1800" b="0" strike="noStrike" spc="-1"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F1C0-E071-C07E-FCCB-5B7F3C8F5CC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A9737384-3EBE-86AA-E469-3CBDB465307A}"/>
              </a:ext>
            </a:extLst>
          </p:cNvPr>
          <p:cNvGrpSpPr/>
          <p:nvPr/>
        </p:nvGrpSpPr>
        <p:grpSpPr>
          <a:xfrm>
            <a:off x="1487" y="0"/>
            <a:ext cx="9144000" cy="5143500"/>
            <a:chOff x="0" y="0"/>
            <a:chExt cx="9144000" cy="5143500"/>
          </a:xfrm>
        </p:grpSpPr>
        <p:pic>
          <p:nvPicPr>
            <p:cNvPr id="315" name="Rect">
              <a:extLst>
                <a:ext uri="{FF2B5EF4-FFF2-40B4-BE49-F238E27FC236}">
                  <a16:creationId xmlns:a16="http://schemas.microsoft.com/office/drawing/2014/main" id="{9A8F6ACC-8453-D14F-DFDC-FCABC9CE50FB}"/>
                </a:ext>
              </a:extLst>
            </p:cNvPr>
            <p:cNvPicPr>
              <a:picLocks noChangeAspect="1"/>
            </p:cNvPicPr>
            <p:nvPr/>
          </p:nvPicPr>
          <p:blipFill rotWithShape="1">
            <a:blip r:embed="rId2">
              <a:alphaModFix/>
            </a:blip>
            <a:stretch/>
          </p:blipFill>
          <p:spPr>
            <a:xfrm>
              <a:off x="0" y="0"/>
              <a:ext cx="9144000" cy="5143500"/>
            </a:xfrm>
            <a:prstGeom prst="rect">
              <a:avLst/>
            </a:prstGeom>
          </p:spPr>
        </p:pic>
        <p:pic>
          <p:nvPicPr>
            <p:cNvPr id="316" name="Rect">
              <a:extLst>
                <a:ext uri="{FF2B5EF4-FFF2-40B4-BE49-F238E27FC236}">
                  <a16:creationId xmlns:a16="http://schemas.microsoft.com/office/drawing/2014/main" id="{81FF5749-4A6F-210A-0F60-C2BE87AE07BB}"/>
                </a:ext>
              </a:extLst>
            </p:cNvPr>
            <p:cNvPicPr>
              <a:picLocks noChangeAspect="1"/>
            </p:cNvPicPr>
            <p:nvPr/>
          </p:nvPicPr>
          <p:blipFill rotWithShape="1">
            <a:blip r:embed="rId3">
              <a:alphaModFix/>
            </a:blip>
            <a:stretch/>
          </p:blipFill>
          <p:spPr>
            <a:xfrm>
              <a:off x="0" y="0"/>
              <a:ext cx="2857500" cy="2857500"/>
            </a:xfrm>
            <a:prstGeom prst="rect">
              <a:avLst/>
            </a:prstGeom>
          </p:spPr>
        </p:pic>
        <p:pic>
          <p:nvPicPr>
            <p:cNvPr id="318" name="Rect">
              <a:extLst>
                <a:ext uri="{FF2B5EF4-FFF2-40B4-BE49-F238E27FC236}">
                  <a16:creationId xmlns:a16="http://schemas.microsoft.com/office/drawing/2014/main" id="{6860906A-8291-B1FD-4B85-D879886649C5}"/>
                </a:ext>
              </a:extLst>
            </p:cNvPr>
            <p:cNvPicPr>
              <a:picLocks noChangeAspect="1"/>
            </p:cNvPicPr>
            <p:nvPr/>
          </p:nvPicPr>
          <p:blipFill rotWithShape="1">
            <a:blip r:embed="rId4">
              <a:alphaModFix/>
            </a:blip>
            <a:stretch/>
          </p:blipFill>
          <p:spPr>
            <a:xfrm>
              <a:off x="4023345" y="0"/>
              <a:ext cx="5119688" cy="5143500"/>
            </a:xfrm>
            <a:prstGeom prst="rect">
              <a:avLst/>
            </a:prstGeom>
          </p:spPr>
        </p:pic>
        <p:pic>
          <p:nvPicPr>
            <p:cNvPr id="320" name="layoutShapeInnerChild7">
              <a:extLst>
                <a:ext uri="{FF2B5EF4-FFF2-40B4-BE49-F238E27FC236}">
                  <a16:creationId xmlns:a16="http://schemas.microsoft.com/office/drawing/2014/main" id="{BAE10756-0580-0916-23D7-8F0EBDD8736B}"/>
                </a:ext>
              </a:extLst>
            </p:cNvPr>
            <p:cNvPicPr>
              <a:picLocks noChangeAspect="1"/>
            </p:cNvPicPr>
            <p:nvPr/>
          </p:nvPicPr>
          <p:blipFill rotWithShape="1">
            <a:blip r:embed="rId5">
              <a:alphaModFix/>
              <a:extLst>
                <a:ext uri="{D447D3F8-93D1-453B-83F5-75E1A01F88BF}">
                  <asvg:svgBlip xmlns:asvg="http://schemas.microsoft.com/office/drawing/2016/SVG/main" xmlns:p14="http://schemas.microsoft.com/office/powerpoint/2010/main" xmlns:a14="http://schemas.microsoft.com/office/drawing/2010/main" xmlns:a16="http://schemas.microsoft.com/office/drawing/2014/main" xmlns="" r:embed="rId2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7981950" y="2724150"/>
              <a:ext cx="1162050" cy="2417341"/>
            </a:xfrm>
            <a:prstGeom prst="rect">
              <a:avLst/>
            </a:prstGeom>
          </p:spPr>
        </p:pic>
      </p:grpSp>
      <p:pic>
        <p:nvPicPr>
          <p:cNvPr id="322" name="layoutShapeInnerChild9">
            <a:extLst>
              <a:ext uri="{FF2B5EF4-FFF2-40B4-BE49-F238E27FC236}">
                <a16:creationId xmlns:a16="http://schemas.microsoft.com/office/drawing/2014/main" id="{28BA14C7-F126-FF6E-1DFF-B0030DA0DCAA}"/>
              </a:ext>
            </a:extLst>
          </p:cNvPr>
          <p:cNvPicPr>
            <a:picLocks noChangeAspect="1"/>
          </p:cNvPicPr>
          <p:nvPr/>
        </p:nvPicPr>
        <p:blipFill rotWithShape="1">
          <a:blip r:embed="rId25">
            <a:alphaModFix/>
            <a:extLst>
              <a:ext uri="{2D28C7F6-BB24-4A95-BEB7-42B481537082}">
                <asvg:svgBlip xmlns:asvg="http://schemas.microsoft.com/office/drawing/2016/SVG/main" xmlns:p14="http://schemas.microsoft.com/office/powerpoint/2010/main" xmlns:a14="http://schemas.microsoft.com/office/drawing/2010/main" xmlns:a16="http://schemas.microsoft.com/office/drawing/2014/main" xmlns="" r:embed="rId27"/>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257175"/>
            <a:ext cx="973560" cy="2571750"/>
          </a:xfrm>
          <a:prstGeom prst="rect">
            <a:avLst/>
          </a:prstGeom>
        </p:spPr>
      </p:pic>
      <p:pic>
        <p:nvPicPr>
          <p:cNvPr id="324" name="Rect">
            <a:extLst>
              <a:ext uri="{FF2B5EF4-FFF2-40B4-BE49-F238E27FC236}">
                <a16:creationId xmlns:a16="http://schemas.microsoft.com/office/drawing/2014/main" id="{C7FA31D8-68F8-6825-3A18-4B3025683C2F}"/>
              </a:ext>
            </a:extLst>
          </p:cNvPr>
          <p:cNvPicPr>
            <a:picLocks noChangeAspect="1"/>
          </p:cNvPicPr>
          <p:nvPr/>
        </p:nvPicPr>
        <p:blipFill rotWithShape="1">
          <a:blip r:embed="rId28">
            <a:alphaModFix/>
          </a:blip>
          <a:stretch/>
        </p:blipFill>
        <p:spPr>
          <a:xfrm>
            <a:off x="0" y="1257300"/>
            <a:ext cx="3007359" cy="3718560"/>
          </a:xfrm>
          <a:prstGeom prst="rect">
            <a:avLst/>
          </a:prstGeom>
        </p:spPr>
      </p:pic>
      <p:pic>
        <p:nvPicPr>
          <p:cNvPr id="344" name="Rect">
            <a:extLst>
              <a:ext uri="{FF2B5EF4-FFF2-40B4-BE49-F238E27FC236}">
                <a16:creationId xmlns:a16="http://schemas.microsoft.com/office/drawing/2014/main" id="{93A0DCB2-D1D4-2711-121A-C76655CE729E}"/>
              </a:ext>
            </a:extLst>
          </p:cNvPr>
          <p:cNvPicPr>
            <a:picLocks noChangeAspect="1"/>
          </p:cNvPicPr>
          <p:nvPr/>
        </p:nvPicPr>
        <p:blipFill rotWithShape="1">
          <a:blip r:embed="rId29">
            <a:alphaModFix/>
          </a:blip>
          <a:stretch/>
        </p:blipFill>
        <p:spPr>
          <a:xfrm>
            <a:off x="3535929" y="1257300"/>
            <a:ext cx="2633902" cy="3718560"/>
          </a:xfrm>
          <a:prstGeom prst="rect">
            <a:avLst/>
          </a:prstGeom>
        </p:spPr>
      </p:pic>
      <p:pic>
        <p:nvPicPr>
          <p:cNvPr id="354" name="Rect">
            <a:extLst>
              <a:ext uri="{FF2B5EF4-FFF2-40B4-BE49-F238E27FC236}">
                <a16:creationId xmlns:a16="http://schemas.microsoft.com/office/drawing/2014/main" id="{96CEB9C2-9BF5-1F43-78E1-8E6886D995EC}"/>
              </a:ext>
            </a:extLst>
          </p:cNvPr>
          <p:cNvPicPr>
            <a:picLocks noChangeAspect="1"/>
          </p:cNvPicPr>
          <p:nvPr/>
        </p:nvPicPr>
        <p:blipFill rotWithShape="1">
          <a:blip r:embed="rId30">
            <a:alphaModFix/>
          </a:blip>
          <a:stretch/>
        </p:blipFill>
        <p:spPr>
          <a:xfrm>
            <a:off x="6414492" y="1257300"/>
            <a:ext cx="2723088" cy="3718560"/>
          </a:xfrm>
          <a:prstGeom prst="rect">
            <a:avLst/>
          </a:prstGeom>
        </p:spPr>
      </p:pic>
      <p:sp>
        <p:nvSpPr>
          <p:cNvPr id="4" name="PlaceHolder 1">
            <a:extLst>
              <a:ext uri="{FF2B5EF4-FFF2-40B4-BE49-F238E27FC236}">
                <a16:creationId xmlns:a16="http://schemas.microsoft.com/office/drawing/2014/main" id="{A7AF803D-C70A-89AB-E3D1-68756BDC4279}"/>
              </a:ext>
            </a:extLst>
          </p:cNvPr>
          <p:cNvSpPr txBox="1">
            <a:spLocks/>
          </p:cNvSpPr>
          <p:nvPr/>
        </p:nvSpPr>
        <p:spPr>
          <a:xfrm>
            <a:off x="6420" y="-11428"/>
            <a:ext cx="9131160" cy="875028"/>
          </a:xfrm>
          <a:prstGeom prst="rect">
            <a:avLst/>
          </a:prstGeom>
          <a:noFill/>
          <a:ln w="0">
            <a:noFill/>
          </a:ln>
        </p:spPr>
        <p:txBody>
          <a:bodyPr lIns="91440" tIns="91440" rIns="91440" bIns="9144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000" b="1" spc="-1" dirty="0">
                <a:solidFill>
                  <a:schemeClr val="dk1"/>
                </a:solidFill>
                <a:latin typeface="Century" panose="02040604050505020304" pitchFamily="18" charset="0"/>
                <a:ea typeface="Chakra Petch"/>
              </a:rPr>
              <a:t>Sample Quiz Output :-</a:t>
            </a:r>
            <a:endParaRPr lang="fr-FR" sz="4000" spc="-1" dirty="0">
              <a:solidFill>
                <a:schemeClr val="dk1"/>
              </a:solidFill>
              <a:latin typeface="Century" panose="02040604050505020304" pitchFamily="18" charset="0"/>
            </a:endParaRPr>
          </a:p>
        </p:txBody>
      </p:sp>
      <p:pic>
        <p:nvPicPr>
          <p:cNvPr id="5" name="Picture 4">
            <a:extLst>
              <a:ext uri="{FF2B5EF4-FFF2-40B4-BE49-F238E27FC236}">
                <a16:creationId xmlns:a16="http://schemas.microsoft.com/office/drawing/2014/main" id="{FEF4A42A-A7B0-151E-36F9-2A0826A3DF2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421" y="3444367"/>
            <a:ext cx="3003208" cy="1531494"/>
          </a:xfrm>
          <a:prstGeom prst="rect">
            <a:avLst/>
          </a:prstGeom>
        </p:spPr>
      </p:pic>
      <p:sp>
        <p:nvSpPr>
          <p:cNvPr id="12" name="PlaceHolder 1">
            <a:extLst>
              <a:ext uri="{FF2B5EF4-FFF2-40B4-BE49-F238E27FC236}">
                <a16:creationId xmlns:a16="http://schemas.microsoft.com/office/drawing/2014/main" id="{A687D6F4-8D1B-6C28-13F5-5EFECE4C7ABF}"/>
              </a:ext>
            </a:extLst>
          </p:cNvPr>
          <p:cNvSpPr txBox="1">
            <a:spLocks/>
          </p:cNvSpPr>
          <p:nvPr/>
        </p:nvSpPr>
        <p:spPr>
          <a:xfrm>
            <a:off x="6420" y="1260552"/>
            <a:ext cx="3000939" cy="564995"/>
          </a:xfrm>
          <a:prstGeom prst="rect">
            <a:avLst/>
          </a:prstGeom>
          <a:noFill/>
          <a:ln w="0">
            <a:noFill/>
          </a:ln>
        </p:spPr>
        <p:txBody>
          <a:bodyPr lIns="91440" tIns="91440" rIns="91440" bIns="9144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400" b="1" spc="-1" dirty="0">
                <a:solidFill>
                  <a:schemeClr val="dk1"/>
                </a:solidFill>
                <a:latin typeface="+mn-lt"/>
                <a:ea typeface="Chakra Petch"/>
              </a:rPr>
              <a:t>1) </a:t>
            </a:r>
            <a:r>
              <a:rPr lang="en-IN" sz="1400" dirty="0">
                <a:latin typeface="+mn-lt"/>
              </a:rPr>
              <a:t>Screenshot: Quiz running</a:t>
            </a:r>
            <a:r>
              <a:rPr lang="en" sz="1400" b="1" spc="-1" dirty="0">
                <a:solidFill>
                  <a:schemeClr val="dk1"/>
                </a:solidFill>
                <a:latin typeface="+mn-lt"/>
                <a:ea typeface="Chakra Petch"/>
              </a:rPr>
              <a:t>:-</a:t>
            </a:r>
            <a:endParaRPr lang="fr-FR" sz="1400" spc="-1" dirty="0">
              <a:solidFill>
                <a:schemeClr val="dk1"/>
              </a:solidFill>
              <a:latin typeface="+mn-lt"/>
            </a:endParaRPr>
          </a:p>
        </p:txBody>
      </p:sp>
      <p:sp>
        <p:nvSpPr>
          <p:cNvPr id="8" name="PlaceHolder 1">
            <a:extLst>
              <a:ext uri="{FF2B5EF4-FFF2-40B4-BE49-F238E27FC236}">
                <a16:creationId xmlns:a16="http://schemas.microsoft.com/office/drawing/2014/main" id="{E0F7CB61-177D-71E6-CD91-77257C19E5B8}"/>
              </a:ext>
            </a:extLst>
          </p:cNvPr>
          <p:cNvSpPr txBox="1">
            <a:spLocks/>
          </p:cNvSpPr>
          <p:nvPr/>
        </p:nvSpPr>
        <p:spPr>
          <a:xfrm>
            <a:off x="3543225" y="1272167"/>
            <a:ext cx="2618590" cy="56499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1400" b="1" spc="-1" dirty="0">
                <a:solidFill>
                  <a:schemeClr val="dk1"/>
                </a:solidFill>
                <a:latin typeface="+mn-lt"/>
                <a:ea typeface="Chakra Petch"/>
              </a:rPr>
              <a:t>2) </a:t>
            </a:r>
            <a:r>
              <a:rPr lang="en-IN" sz="1400" dirty="0">
                <a:latin typeface="+mn-lt"/>
              </a:rPr>
              <a:t>Screenshot: Student info form</a:t>
            </a:r>
            <a:r>
              <a:rPr lang="en" sz="1400" b="1" spc="-1" dirty="0">
                <a:solidFill>
                  <a:schemeClr val="dk1"/>
                </a:solidFill>
                <a:latin typeface="+mn-lt"/>
                <a:ea typeface="Chakra Petch"/>
              </a:rPr>
              <a:t>:-</a:t>
            </a:r>
            <a:endParaRPr lang="fr-FR" sz="1400" spc="-1" dirty="0">
              <a:solidFill>
                <a:schemeClr val="dk1"/>
              </a:solidFill>
              <a:latin typeface="+mn-lt"/>
            </a:endParaRPr>
          </a:p>
        </p:txBody>
      </p:sp>
      <p:sp>
        <p:nvSpPr>
          <p:cNvPr id="10" name="PlaceHolder 1">
            <a:extLst>
              <a:ext uri="{FF2B5EF4-FFF2-40B4-BE49-F238E27FC236}">
                <a16:creationId xmlns:a16="http://schemas.microsoft.com/office/drawing/2014/main" id="{85143632-5A63-3F2B-BC4B-EABAFBC251AB}"/>
              </a:ext>
            </a:extLst>
          </p:cNvPr>
          <p:cNvSpPr txBox="1">
            <a:spLocks/>
          </p:cNvSpPr>
          <p:nvPr/>
        </p:nvSpPr>
        <p:spPr>
          <a:xfrm>
            <a:off x="6430931" y="1267986"/>
            <a:ext cx="2706649" cy="564995"/>
          </a:xfrm>
          <a:prstGeom prst="rect">
            <a:avLst/>
          </a:prstGeom>
          <a:noFill/>
          <a:ln w="0">
            <a:noFill/>
          </a:ln>
        </p:spPr>
        <p:txBody>
          <a:bodyPr lIns="91440" tIns="91440" rIns="91440" bIns="9144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1400" b="1" spc="-1" dirty="0">
                <a:solidFill>
                  <a:schemeClr val="dk1"/>
                </a:solidFill>
                <a:latin typeface="+mn-lt"/>
                <a:ea typeface="Chakra Petch"/>
              </a:rPr>
              <a:t>3) </a:t>
            </a:r>
            <a:r>
              <a:rPr lang="en-IN" sz="1400" dirty="0">
                <a:latin typeface="+mn-lt"/>
              </a:rPr>
              <a:t>Screenshot: Score popup</a:t>
            </a:r>
            <a:r>
              <a:rPr lang="en" sz="1400" b="1" spc="-1" dirty="0">
                <a:solidFill>
                  <a:schemeClr val="dk1"/>
                </a:solidFill>
                <a:latin typeface="+mn-lt"/>
                <a:ea typeface="Chakra Petch"/>
              </a:rPr>
              <a:t>:-</a:t>
            </a:r>
            <a:endParaRPr lang="fr-FR" sz="1400" spc="-1" dirty="0">
              <a:solidFill>
                <a:schemeClr val="dk1"/>
              </a:solidFill>
              <a:latin typeface="+mn-lt"/>
            </a:endParaRPr>
          </a:p>
        </p:txBody>
      </p:sp>
      <p:pic>
        <p:nvPicPr>
          <p:cNvPr id="11" name="Picture 10">
            <a:extLst>
              <a:ext uri="{FF2B5EF4-FFF2-40B4-BE49-F238E27FC236}">
                <a16:creationId xmlns:a16="http://schemas.microsoft.com/office/drawing/2014/main" id="{D1949D23-71AE-5AD3-5A46-C0CFD50656F8}"/>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58" y="1810307"/>
            <a:ext cx="3020412" cy="1618820"/>
          </a:xfrm>
          <a:prstGeom prst="rect">
            <a:avLst/>
          </a:prstGeom>
        </p:spPr>
      </p:pic>
      <p:pic>
        <p:nvPicPr>
          <p:cNvPr id="13" name="Picture 12">
            <a:extLst>
              <a:ext uri="{FF2B5EF4-FFF2-40B4-BE49-F238E27FC236}">
                <a16:creationId xmlns:a16="http://schemas.microsoft.com/office/drawing/2014/main" id="{7038736F-5D26-5DA2-E441-E878216291E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535929" y="2481072"/>
            <a:ext cx="2633901" cy="2494788"/>
          </a:xfrm>
          <a:prstGeom prst="rect">
            <a:avLst/>
          </a:prstGeom>
        </p:spPr>
      </p:pic>
      <p:pic>
        <p:nvPicPr>
          <p:cNvPr id="16" name="Picture 15">
            <a:extLst>
              <a:ext uri="{FF2B5EF4-FFF2-40B4-BE49-F238E27FC236}">
                <a16:creationId xmlns:a16="http://schemas.microsoft.com/office/drawing/2014/main" id="{3F36ACF9-6BB5-02EA-4002-23146E9FBCF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426319" y="1810307"/>
            <a:ext cx="2724101" cy="3153196"/>
          </a:xfrm>
          <a:prstGeom prst="rect">
            <a:avLst/>
          </a:prstGeom>
        </p:spPr>
      </p:pic>
    </p:spTree>
    <p:extLst>
      <p:ext uri="{BB962C8B-B14F-4D97-AF65-F5344CB8AC3E}">
        <p14:creationId xmlns:p14="http://schemas.microsoft.com/office/powerpoint/2010/main" val="348611961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200"/>
                                        <p:tgtEl>
                                          <p:spTgt spid="322"/>
                                        </p:tgtEl>
                                      </p:cBhvr>
                                    </p:animEffect>
                                  </p:childTnLst>
                                </p:cTn>
                              </p:par>
                              <p:par>
                                <p:cTn id="8" presetID="64" presetClass="path" presetSubtype="0" accel="50000" decel="50000" fill="hold" nodeType="withEffect">
                                  <p:stCondLst>
                                    <p:cond delay="0"/>
                                  </p:stCondLst>
                                  <p:childTnLst>
                                    <p:animMotion origin="layout" path="M -1.9550323E-06 0.074074075 L -1.9550323E-06 0 E" pathEditMode="relative" ptsTypes="">
                                      <p:cBhvr>
                                        <p:cTn id="9" dur="1200" fill="hold"/>
                                        <p:tgtEl>
                                          <p:spTgt spid="322"/>
                                        </p:tgtEl>
                                        <p:attrNameLst>
                                          <p:attrName>ppt_x</p:attrName>
                                          <p:attrName>ppt_y</p:attrName>
                                        </p:attrNameLst>
                                      </p:cBhvr>
                                    </p:animMotion>
                                  </p:childTnLst>
                                </p:cTn>
                              </p:par>
                              <p:par>
                                <p:cTn id="10" presetID="10" presetClass="entr" presetSubtype="0" accel="50000" decel="50000" fill="hold" nodeType="withEffect">
                                  <p:stCondLst>
                                    <p:cond delay="100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par>
                                <p:cTn id="13" presetID="64" presetClass="path" presetSubtype="0" accel="50000" decel="50000" fill="hold" nodeType="withEffect">
                                  <p:stCondLst>
                                    <p:cond delay="1000"/>
                                  </p:stCondLst>
                                  <p:childTnLst>
                                    <p:animMotion origin="layout" path="M 0 0.046296295 L 0 0 E" pathEditMode="relative" ptsTypes="">
                                      <p:cBhvr>
                                        <p:cTn id="14" dur="1000" fill="hold"/>
                                        <p:tgtEl>
                                          <p:spTgt spid="324"/>
                                        </p:tgtEl>
                                        <p:attrNameLst>
                                          <p:attrName>ppt_x</p:attrName>
                                          <p:attrName>ppt_y</p:attrName>
                                        </p:attrNameLst>
                                      </p:cBhvr>
                                    </p:animMotion>
                                  </p:childTnLst>
                                </p:cTn>
                              </p:par>
                              <p:par>
                                <p:cTn id="15" presetID="10" presetClass="entr" presetSubtype="0" accel="50000" decel="50000" fill="hold" nodeType="withEffect">
                                  <p:stCondLst>
                                    <p:cond delay="128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childTnLst>
                                </p:cTn>
                              </p:par>
                              <p:par>
                                <p:cTn id="18" presetID="64" presetClass="path" presetSubtype="0" accel="50000" decel="50000" fill="hold" nodeType="withEffect">
                                  <p:stCondLst>
                                    <p:cond delay="1280"/>
                                  </p:stCondLst>
                                  <p:childTnLst>
                                    <p:animMotion origin="layout" path="M 1.9391377E-06 0.046296295 L 1.9391377E-06 0 E" pathEditMode="relative" ptsTypes="">
                                      <p:cBhvr>
                                        <p:cTn id="19" dur="1000" fill="hold"/>
                                        <p:tgtEl>
                                          <p:spTgt spid="344"/>
                                        </p:tgtEl>
                                        <p:attrNameLst>
                                          <p:attrName>ppt_x</p:attrName>
                                          <p:attrName>ppt_y</p:attrName>
                                        </p:attrNameLst>
                                      </p:cBhvr>
                                    </p:animMotion>
                                  </p:childTnLst>
                                </p:cTn>
                              </p:par>
                              <p:par>
                                <p:cTn id="20" presetID="10" presetClass="entr" presetSubtype="0" accel="50000" decel="50000" fill="hold" nodeType="withEffect">
                                  <p:stCondLst>
                                    <p:cond delay="1420"/>
                                  </p:stCondLst>
                                  <p:childTnLst>
                                    <p:set>
                                      <p:cBhvr>
                                        <p:cTn id="21" dur="1" fill="hold">
                                          <p:stCondLst>
                                            <p:cond delay="0"/>
                                          </p:stCondLst>
                                        </p:cTn>
                                        <p:tgtEl>
                                          <p:spTgt spid="354"/>
                                        </p:tgtEl>
                                        <p:attrNameLst>
                                          <p:attrName>style.visibility</p:attrName>
                                        </p:attrNameLst>
                                      </p:cBhvr>
                                      <p:to>
                                        <p:strVal val="visible"/>
                                      </p:to>
                                    </p:set>
                                    <p:animEffect transition="in" filter="fade">
                                      <p:cBhvr>
                                        <p:cTn id="22" dur="1000"/>
                                        <p:tgtEl>
                                          <p:spTgt spid="354"/>
                                        </p:tgtEl>
                                      </p:cBhvr>
                                    </p:animEffect>
                                  </p:childTnLst>
                                </p:cTn>
                              </p:par>
                              <p:par>
                                <p:cTn id="23" presetID="64" presetClass="path" presetSubtype="0" accel="50000" decel="50000" fill="hold" nodeType="withEffect">
                                  <p:stCondLst>
                                    <p:cond delay="1420"/>
                                  </p:stCondLst>
                                  <p:childTnLst>
                                    <p:animMotion origin="layout" path="M 3.1789145E-07 0.046296295 L 3.1789145E-07 0 E" pathEditMode="relative" ptsTypes="">
                                      <p:cBhvr>
                                        <p:cTn id="24" dur="1000" fill="hold"/>
                                        <p:tgtEl>
                                          <p:spTgt spid="3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8" grpId="0"/>
      <p:bldP spid="320" grpId="0"/>
      <p:bldP spid="322" grpId="0"/>
      <p:bldP spid="324" grpId="0"/>
      <p:bldP spid="344" grpId="0"/>
      <p:bldP spid="3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914640" y="0"/>
            <a:ext cx="5229360" cy="1761893"/>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Student Feedback Mechanism</a:t>
            </a:r>
            <a:endParaRPr lang="fr-FR" sz="4000" b="0" strike="noStrike" spc="-1" dirty="0">
              <a:solidFill>
                <a:schemeClr val="dk1"/>
              </a:solidFill>
              <a:latin typeface="Century" panose="02040604050505020304" pitchFamily="18" charset="0"/>
            </a:endParaRPr>
          </a:p>
        </p:txBody>
      </p:sp>
      <p:sp>
        <p:nvSpPr>
          <p:cNvPr id="121" name="PlaceHolder 2"/>
          <p:cNvSpPr>
            <a:spLocks noGrp="1"/>
          </p:cNvSpPr>
          <p:nvPr>
            <p:ph/>
          </p:nvPr>
        </p:nvSpPr>
        <p:spPr>
          <a:xfrm>
            <a:off x="4038480" y="2222810"/>
            <a:ext cx="4723920" cy="2691550"/>
          </a:xfrm>
          <a:prstGeom prst="rect">
            <a:avLst/>
          </a:prstGeom>
          <a:noFill/>
          <a:ln w="0">
            <a:noFill/>
          </a:ln>
        </p:spPr>
        <p:txBody>
          <a:bodyPr lIns="91440" tIns="91440" rIns="91440" bIns="91440" anchor="t">
            <a:normAutofit/>
          </a:bodyPr>
          <a:lstStyle/>
          <a:p>
            <a:pPr indent="0">
              <a:spcBef>
                <a:spcPts val="1417"/>
              </a:spcBef>
              <a:buNone/>
            </a:pPr>
            <a:r>
              <a:rPr lang="en" sz="1400" b="0" strike="noStrike" spc="-1" dirty="0">
                <a:solidFill>
                  <a:schemeClr val="dk1"/>
                </a:solidFill>
                <a:ea typeface="SUSE"/>
              </a:rPr>
              <a:t>The application includes mechanisms to gather and present student feedback:</a:t>
            </a:r>
            <a:endParaRPr lang="fr-FR" sz="1400" b="0" strike="noStrike" spc="-1" dirty="0">
              <a:solidFill>
                <a:srgbClr val="000000"/>
              </a:solidFill>
            </a:endParaRPr>
          </a:p>
          <a:p>
            <a:pPr indent="0">
              <a:spcBef>
                <a:spcPts val="1417"/>
              </a:spcBef>
              <a:buNone/>
            </a:pPr>
            <a:r>
              <a:rPr lang="en" sz="1400" b="0" strike="noStrike" spc="-1" dirty="0">
                <a:solidFill>
                  <a:schemeClr val="dk1"/>
                </a:solidFill>
                <a:ea typeface="SUSE"/>
              </a:rPr>
              <a:t>- After quiz completion, students receive an evaluation of their performance, allowing them to identify areas for improvement.</a:t>
            </a:r>
            <a:endParaRPr lang="fr-FR" sz="1400" b="0" strike="noStrike" spc="-1" dirty="0">
              <a:solidFill>
                <a:srgbClr val="000000"/>
              </a:solidFill>
            </a:endParaRPr>
          </a:p>
          <a:p>
            <a:pPr indent="0">
              <a:lnSpc>
                <a:spcPct val="100000"/>
              </a:lnSpc>
              <a:buNone/>
              <a:tabLst>
                <a:tab pos="0" algn="l"/>
              </a:tabLst>
            </a:pPr>
            <a:r>
              <a:rPr lang="en" sz="1400" b="0" strike="noStrike" spc="-1" dirty="0">
                <a:solidFill>
                  <a:schemeClr val="dk1"/>
                </a:solidFill>
                <a:ea typeface="SUSE"/>
              </a:rPr>
              <a:t>- The feedback mechanism is designed to motivate continuous learning and engagement, thereby enhancing the educational experience.</a:t>
            </a:r>
            <a:endParaRPr lang="fr-FR" sz="1400" b="0" strike="noStrike" spc="-1" dirty="0">
              <a:solidFill>
                <a:srgbClr val="000000"/>
              </a:solidFill>
            </a:endParaRPr>
          </a:p>
        </p:txBody>
      </p:sp>
      <p:pic>
        <p:nvPicPr>
          <p:cNvPr id="122"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0"/>
            <a:ext cx="9144000" cy="10407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1" strike="noStrike" spc="-1" dirty="0">
                <a:solidFill>
                  <a:schemeClr val="dk1"/>
                </a:solidFill>
                <a:latin typeface="Century" panose="02040604050505020304" pitchFamily="18" charset="0"/>
                <a:ea typeface="Chakra Petch"/>
              </a:rPr>
              <a:t>GitHub Repository Overview</a:t>
            </a:r>
            <a:endParaRPr lang="fr-FR" sz="4000" b="0" strike="noStrike" spc="-1" dirty="0">
              <a:solidFill>
                <a:schemeClr val="dk1"/>
              </a:solidFill>
              <a:latin typeface="Century" panose="02040604050505020304" pitchFamily="18" charset="0"/>
            </a:endParaRPr>
          </a:p>
        </p:txBody>
      </p:sp>
      <p:sp>
        <p:nvSpPr>
          <p:cNvPr id="127" name="PlaceHolder 2"/>
          <p:cNvSpPr>
            <a:spLocks noGrp="1"/>
          </p:cNvSpPr>
          <p:nvPr>
            <p:ph type="subTitle"/>
          </p:nvPr>
        </p:nvSpPr>
        <p:spPr>
          <a:xfrm>
            <a:off x="2594396" y="1308971"/>
            <a:ext cx="5947437" cy="3396843"/>
          </a:xfrm>
          <a:prstGeom prst="rect">
            <a:avLst/>
          </a:prstGeom>
          <a:noFill/>
          <a:ln w="0">
            <a:noFill/>
          </a:ln>
        </p:spPr>
        <p:txBody>
          <a:bodyPr lIns="91440" tIns="91440" rIns="91440" bIns="91440" anchor="t">
            <a:normAutofit/>
          </a:bodyPr>
          <a:lstStyle/>
          <a:p>
            <a:pPr indent="0" algn="ctr">
              <a:buNone/>
            </a:pPr>
            <a:r>
              <a:rPr lang="en-US" sz="1800" dirty="0"/>
              <a:t>Link: </a:t>
            </a:r>
            <a:r>
              <a:rPr lang="en-US" sz="1800" dirty="0">
                <a:hlinkClick r:id="rId2"/>
              </a:rPr>
              <a:t>https://github.com/FARDEEN1KHAN9</a:t>
            </a:r>
            <a:br>
              <a:rPr lang="en-US" sz="1800" dirty="0"/>
            </a:br>
            <a:endParaRPr lang="en-US" sz="1800" dirty="0"/>
          </a:p>
          <a:p>
            <a:pPr>
              <a:buFont typeface="Arial" panose="020B0604020202020204" pitchFamily="34" charset="0"/>
              <a:buChar char="•"/>
            </a:pPr>
            <a:endParaRPr lang="en-US" sz="1600" dirty="0"/>
          </a:p>
          <a:p>
            <a:pPr>
              <a:buFont typeface="Arial" panose="020B0604020202020204" pitchFamily="34" charset="0"/>
              <a:buChar char="•"/>
            </a:pPr>
            <a:r>
              <a:rPr lang="en-US" sz="1600" dirty="0"/>
              <a:t>Public with:</a:t>
            </a:r>
          </a:p>
          <a:p>
            <a:pPr marL="742950" lvl="1" indent="-285750">
              <a:buFont typeface="Arial" panose="020B0604020202020204" pitchFamily="34" charset="0"/>
              <a:buChar char="•"/>
            </a:pPr>
            <a:r>
              <a:rPr lang="en-US" sz="1600" dirty="0"/>
              <a:t>Full source code</a:t>
            </a:r>
          </a:p>
          <a:p>
            <a:pPr marL="742950" lvl="1" indent="-285750">
              <a:buFont typeface="Arial" panose="020B0604020202020204" pitchFamily="34" charset="0"/>
              <a:buChar char="•"/>
            </a:pPr>
            <a:r>
              <a:rPr lang="en-US" sz="1600" dirty="0"/>
              <a:t>README</a:t>
            </a:r>
          </a:p>
          <a:p>
            <a:pPr marL="742950" lvl="1" indent="-285750">
              <a:buFont typeface="Arial" panose="020B0604020202020204" pitchFamily="34" charset="0"/>
              <a:buChar char="•"/>
            </a:pPr>
            <a:r>
              <a:rPr lang="en-US" sz="1600" dirty="0"/>
              <a:t>Database script</a:t>
            </a:r>
          </a:p>
          <a:p>
            <a:pPr marL="742950" lvl="1" indent="-285750">
              <a:buFont typeface="Arial" panose="020B0604020202020204" pitchFamily="34" charset="0"/>
              <a:buChar char="•"/>
            </a:pPr>
            <a:r>
              <a:rPr lang="en-US" sz="1600" dirty="0"/>
              <a:t>Presentation PPT</a:t>
            </a:r>
          </a:p>
          <a:p>
            <a:pPr indent="0">
              <a:lnSpc>
                <a:spcPct val="100000"/>
              </a:lnSpc>
              <a:buNone/>
              <a:tabLst>
                <a:tab pos="0" algn="l"/>
              </a:tabLst>
            </a:pPr>
            <a:endParaRPr lang="en-US" sz="1400" b="0" strike="noStrike" spc="-1" dirty="0">
              <a:solidFill>
                <a:srgbClr val="000000"/>
              </a:solidFill>
              <a:latin typeface="Open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Conclusions</a:t>
            </a:r>
            <a:endParaRPr lang="fr-FR" sz="4000" b="0" strike="noStrike" spc="-1" dirty="0">
              <a:solidFill>
                <a:schemeClr val="dk1"/>
              </a:solidFill>
              <a:latin typeface="Century" panose="02040604050505020304" pitchFamily="18" charset="0"/>
            </a:endParaRPr>
          </a:p>
        </p:txBody>
      </p:sp>
      <p:sp>
        <p:nvSpPr>
          <p:cNvPr id="134"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ea typeface="SUSE"/>
              </a:rPr>
              <a:t>In summary, the Java Quiz App is an effective tool for gauging student knowledge through an intuitive interface and structured methodology. The combination of robust technology, elegant design, and performance assessment strategies ensures a high-quality user experience. The project meets all predefined criteria for Review 1 and positions itself for further enhancements and evaluations.</a:t>
            </a:r>
            <a:endParaRPr lang="en-US" sz="1400" b="0" strike="noStrike" spc="-1"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996B-F0EC-6791-5DA9-B025D6BB1F4B}"/>
            </a:ext>
          </a:extLst>
        </p:cNvPr>
        <p:cNvGrpSpPr/>
        <p:nvPr/>
      </p:nvGrpSpPr>
      <p:grpSpPr>
        <a:xfrm>
          <a:off x="0" y="0"/>
          <a:ext cx="0" cy="0"/>
          <a:chOff x="0" y="0"/>
          <a:chExt cx="0" cy="0"/>
        </a:xfrm>
      </p:grpSpPr>
      <p:pic>
        <p:nvPicPr>
          <p:cNvPr id="456" name="Rect">
            <a:extLst>
              <a:ext uri="{FF2B5EF4-FFF2-40B4-BE49-F238E27FC236}">
                <a16:creationId xmlns:a16="http://schemas.microsoft.com/office/drawing/2014/main" id="{A29A8476-0527-314A-895F-2EF0F137B77E}"/>
              </a:ext>
            </a:extLst>
          </p:cNvPr>
          <p:cNvPicPr>
            <a:picLocks noChangeAspect="1"/>
          </p:cNvPicPr>
          <p:nvPr/>
        </p:nvPicPr>
        <p:blipFill rotWithShape="1">
          <a:blip r:embed="rId2">
            <a:alphaModFix/>
          </a:blip>
          <a:stretch/>
        </p:blipFill>
        <p:spPr>
          <a:xfrm>
            <a:off x="0" y="857250"/>
            <a:ext cx="4286250" cy="4286250"/>
          </a:xfrm>
          <a:prstGeom prst="rect">
            <a:avLst/>
          </a:prstGeom>
        </p:spPr>
      </p:pic>
      <p:pic>
        <p:nvPicPr>
          <p:cNvPr id="458" name="layoutShapeInnerChild8">
            <a:extLst>
              <a:ext uri="{FF2B5EF4-FFF2-40B4-BE49-F238E27FC236}">
                <a16:creationId xmlns:a16="http://schemas.microsoft.com/office/drawing/2014/main" id="{B9F54916-399B-BF5C-DCAF-FF548F619F43}"/>
              </a:ext>
            </a:extLst>
          </p:cNvPr>
          <p:cNvPicPr>
            <a:picLocks noChangeAspect="1"/>
          </p:cNvPicPr>
          <p:nvPr/>
        </p:nvPicPr>
        <p:blipFill rotWithShape="1">
          <a:blip r:embed="rId3">
            <a:alphaModFix/>
            <a:extLst>
              <a:ext uri="{EF614191-4A63-4084-8F34-7B577D4012EB}">
                <asvg:svgBlip xmlns:asvg="http://schemas.microsoft.com/office/drawing/2016/SVG/main" xmlns:p14="http://schemas.microsoft.com/office/powerpoint/2010/main" xmlns:a14="http://schemas.microsoft.com/office/drawing/2010/main" xmlns:a16="http://schemas.microsoft.com/office/drawing/2014/main" xmlns="" r:embed="rId9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2520256"/>
            <a:ext cx="3108945" cy="2623245"/>
          </a:xfrm>
          <a:prstGeom prst="rect">
            <a:avLst/>
          </a:prstGeom>
        </p:spPr>
      </p:pic>
      <p:grpSp>
        <p:nvGrpSpPr>
          <p:cNvPr id="6" name="Group 5">
            <a:extLst>
              <a:ext uri="{FF2B5EF4-FFF2-40B4-BE49-F238E27FC236}">
                <a16:creationId xmlns:a16="http://schemas.microsoft.com/office/drawing/2014/main" id="{50CCB07D-CEBC-FA4B-ED7F-3716012880F5}"/>
              </a:ext>
            </a:extLst>
          </p:cNvPr>
          <p:cNvGrpSpPr/>
          <p:nvPr/>
        </p:nvGrpSpPr>
        <p:grpSpPr>
          <a:xfrm>
            <a:off x="219884" y="157532"/>
            <a:ext cx="8538355" cy="4584340"/>
            <a:chOff x="219884" y="157532"/>
            <a:chExt cx="8538355" cy="4584340"/>
          </a:xfrm>
        </p:grpSpPr>
        <p:sp>
          <p:nvSpPr>
            <p:cNvPr id="496" name="Click here to edit title-453">
              <a:extLst>
                <a:ext uri="{FF2B5EF4-FFF2-40B4-BE49-F238E27FC236}">
                  <a16:creationId xmlns:a16="http://schemas.microsoft.com/office/drawing/2014/main" id="{DC84FB09-3179-3913-55D2-4737ECB1D40D}"/>
                </a:ext>
              </a:extLst>
            </p:cNvPr>
            <p:cNvSpPr txBox="1"/>
            <p:nvPr/>
          </p:nvSpPr>
          <p:spPr>
            <a:xfrm>
              <a:off x="219884" y="157532"/>
              <a:ext cx="2933700" cy="638765"/>
            </a:xfrm>
            <a:prstGeom prst="rect">
              <a:avLst/>
            </a:prstGeom>
            <a:noFill/>
          </p:spPr>
          <p:txBody>
            <a:bodyPr vertOverflow="clip" horzOverflow="clip" wrap="square" lIns="0" tIns="0" rIns="0" bIns="0" rtlCol="0" anchor="t">
              <a:spAutoFit/>
            </a:bodyPr>
            <a:lstStyle/>
            <a:p>
              <a:pPr>
                <a:lnSpc>
                  <a:spcPts val="2646"/>
                </a:lnSpc>
              </a:pPr>
              <a:r>
                <a:rPr lang="en-US" sz="2000" spc="-42" dirty="0">
                  <a:solidFill>
                    <a:srgbClr val="181C24">
                      <a:alpha val="100000"/>
                    </a:srgbClr>
                  </a:solidFill>
                  <a:latin typeface="Century" panose="02040604050505020304" pitchFamily="18" charset="0"/>
                  <a:cs typeface="Arial" panose="020B0604020202020204" pitchFamily="34" charset="0"/>
                </a:rPr>
                <a:t>Team:-</a:t>
              </a:r>
            </a:p>
            <a:p>
              <a:pPr>
                <a:lnSpc>
                  <a:spcPts val="2646"/>
                </a:lnSpc>
              </a:pPr>
              <a:r>
                <a:rPr lang="en-US" sz="2000" spc="-42" dirty="0">
                  <a:solidFill>
                    <a:srgbClr val="181C24">
                      <a:alpha val="100000"/>
                    </a:srgbClr>
                  </a:solidFill>
                  <a:latin typeface="Century" panose="02040604050505020304" pitchFamily="18" charset="0"/>
                  <a:cs typeface="Arial" panose="020B0604020202020204" pitchFamily="34" charset="0"/>
                </a:rPr>
                <a:t>TEEN TITANS</a:t>
              </a:r>
            </a:p>
          </p:txBody>
        </p:sp>
        <p:grpSp>
          <p:nvGrpSpPr>
            <p:cNvPr id="5" name="Group 4">
              <a:extLst>
                <a:ext uri="{FF2B5EF4-FFF2-40B4-BE49-F238E27FC236}">
                  <a16:creationId xmlns:a16="http://schemas.microsoft.com/office/drawing/2014/main" id="{EC9FF96E-59A3-EBE5-A87E-23F0B11E5916}"/>
                </a:ext>
              </a:extLst>
            </p:cNvPr>
            <p:cNvGrpSpPr/>
            <p:nvPr/>
          </p:nvGrpSpPr>
          <p:grpSpPr>
            <a:xfrm>
              <a:off x="3510280" y="342900"/>
              <a:ext cx="5247959" cy="4398972"/>
              <a:chOff x="3510280" y="342900"/>
              <a:chExt cx="5247959" cy="4398972"/>
            </a:xfrm>
          </p:grpSpPr>
          <p:pic>
            <p:nvPicPr>
              <p:cNvPr id="460" name="Rect">
                <a:extLst>
                  <a:ext uri="{FF2B5EF4-FFF2-40B4-BE49-F238E27FC236}">
                    <a16:creationId xmlns:a16="http://schemas.microsoft.com/office/drawing/2014/main" id="{64EA952D-B111-39F4-DCFA-C22E4D915219}"/>
                  </a:ext>
                </a:extLst>
              </p:cNvPr>
              <p:cNvPicPr>
                <a:picLocks noChangeAspect="1"/>
              </p:cNvPicPr>
              <p:nvPr/>
            </p:nvPicPr>
            <p:blipFill rotWithShape="1">
              <a:blip r:embed="rId95">
                <a:alphaModFix/>
              </a:blip>
              <a:stretch/>
            </p:blipFill>
            <p:spPr>
              <a:xfrm>
                <a:off x="3510280" y="342900"/>
                <a:ext cx="5067300" cy="1038225"/>
              </a:xfrm>
              <a:prstGeom prst="rect">
                <a:avLst/>
              </a:prstGeom>
            </p:spPr>
          </p:pic>
          <p:pic>
            <p:nvPicPr>
              <p:cNvPr id="462" name="imageNode0">
                <a:extLst>
                  <a:ext uri="{FF2B5EF4-FFF2-40B4-BE49-F238E27FC236}">
                    <a16:creationId xmlns:a16="http://schemas.microsoft.com/office/drawing/2014/main" id="{ABABCA8F-87E8-E0FD-7345-08C7F466EC31}"/>
                  </a:ext>
                </a:extLst>
              </p:cNvPr>
              <p:cNvPicPr preferRelativeResize="0">
                <a:picLocks noChangeAspect="1"/>
              </p:cNvPicPr>
              <p:nvPr/>
            </p:nvPicPr>
            <p:blipFill>
              <a:blip r:embed="rId96" cstate="print">
                <a:extLst>
                  <a:ext uri="{28A0092B-C50C-407E-A947-70E740481C1C}">
                    <a14:useLocalDpi xmlns:a14="http://schemas.microsoft.com/office/drawing/2010/main" val="0"/>
                  </a:ext>
                </a:extLst>
              </a:blip>
              <a:srcRect/>
              <a:stretch/>
            </p:blipFill>
            <p:spPr>
              <a:xfrm>
                <a:off x="3886200" y="497445"/>
                <a:ext cx="733425" cy="729136"/>
              </a:xfrm>
              <a:prstGeom prst="rect">
                <a:avLst/>
              </a:prstGeom>
            </p:spPr>
          </p:pic>
          <p:sp>
            <p:nvSpPr>
              <p:cNvPr id="464" name="Name-0">
                <a:extLst>
                  <a:ext uri="{FF2B5EF4-FFF2-40B4-BE49-F238E27FC236}">
                    <a16:creationId xmlns:a16="http://schemas.microsoft.com/office/drawing/2014/main" id="{D59CC7CC-C2A2-A031-1F60-1979FB3952DF}"/>
                  </a:ext>
                </a:extLst>
              </p:cNvPr>
              <p:cNvSpPr txBox="1"/>
              <p:nvPr/>
            </p:nvSpPr>
            <p:spPr>
              <a:xfrm>
                <a:off x="4760333" y="438376"/>
                <a:ext cx="1866900" cy="206275"/>
              </a:xfrm>
              <a:prstGeom prst="rect">
                <a:avLst/>
              </a:prstGeom>
              <a:noFill/>
            </p:spPr>
            <p:txBody>
              <a:bodyPr vertOverflow="clip" horzOverflow="clip" wrap="square" lIns="0" tIns="0" rIns="0" bIns="0" rtlCol="0" anchor="t">
                <a:spAutoFit/>
              </a:bodyPr>
              <a:lstStyle/>
              <a:p>
                <a:pPr>
                  <a:lnSpc>
                    <a:spcPts val="1836"/>
                  </a:lnSpc>
                </a:pPr>
                <a:r>
                  <a:rPr lang="en-US" sz="1200" spc="-27" dirty="0">
                    <a:solidFill>
                      <a:srgbClr val="181C24">
                        <a:alpha val="100000"/>
                      </a:srgbClr>
                    </a:solidFill>
                    <a:latin typeface="Century" panose="02040604050505020304" pitchFamily="18" charset="0"/>
                  </a:rPr>
                  <a:t>FARDEEN KHAN</a:t>
                </a:r>
              </a:p>
            </p:txBody>
          </p:sp>
          <p:pic>
            <p:nvPicPr>
              <p:cNvPr id="466" name="Rect">
                <a:extLst>
                  <a:ext uri="{FF2B5EF4-FFF2-40B4-BE49-F238E27FC236}">
                    <a16:creationId xmlns:a16="http://schemas.microsoft.com/office/drawing/2014/main" id="{0A0106E8-35AC-006C-0AE0-AA3A43905A89}"/>
                  </a:ext>
                </a:extLst>
              </p:cNvPr>
              <p:cNvPicPr>
                <a:picLocks noChangeAspect="1"/>
              </p:cNvPicPr>
              <p:nvPr/>
            </p:nvPicPr>
            <p:blipFill rotWithShape="1">
              <a:blip r:embed="rId97">
                <a:alphaModFix/>
              </a:blip>
              <a:stretch/>
            </p:blipFill>
            <p:spPr>
              <a:xfrm>
                <a:off x="6059190" y="492196"/>
                <a:ext cx="1038225" cy="114300"/>
              </a:xfrm>
              <a:prstGeom prst="rect">
                <a:avLst/>
              </a:prstGeom>
            </p:spPr>
          </p:pic>
          <p:sp>
            <p:nvSpPr>
              <p:cNvPr id="468" name="Designation-0">
                <a:extLst>
                  <a:ext uri="{FF2B5EF4-FFF2-40B4-BE49-F238E27FC236}">
                    <a16:creationId xmlns:a16="http://schemas.microsoft.com/office/drawing/2014/main" id="{5ABEDD0F-96E4-3D0F-FBF1-F9029F16FD81}"/>
                  </a:ext>
                </a:extLst>
              </p:cNvPr>
              <p:cNvSpPr txBox="1"/>
              <p:nvPr/>
            </p:nvSpPr>
            <p:spPr>
              <a:xfrm>
                <a:off x="6135987" y="482092"/>
                <a:ext cx="976313" cy="153888"/>
              </a:xfrm>
              <a:prstGeom prst="rect">
                <a:avLst/>
              </a:prstGeom>
              <a:noFill/>
            </p:spPr>
            <p:txBody>
              <a:bodyPr vertOverflow="clip" horzOverflow="clip" wrap="square" lIns="0" tIns="0" rIns="0" bIns="0" rtlCol="0" anchor="t">
                <a:spAutoFit/>
              </a:bodyPr>
              <a:lstStyle/>
              <a:p>
                <a:r>
                  <a:rPr lang="en-IN" sz="1000" b="1" dirty="0">
                    <a:latin typeface="Calibri" panose="020F0502020204030204" pitchFamily="34" charset="0"/>
                    <a:ea typeface="Calibri" panose="020F0502020204030204" pitchFamily="34" charset="0"/>
                    <a:cs typeface="Calibri" panose="020F0502020204030204" pitchFamily="34" charset="0"/>
                  </a:rPr>
                  <a:t>GROUP LEADER </a:t>
                </a:r>
                <a:endParaRPr lang="en-US" sz="100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70" name="Description of a primary heading-0">
                <a:extLst>
                  <a:ext uri="{FF2B5EF4-FFF2-40B4-BE49-F238E27FC236}">
                    <a16:creationId xmlns:a16="http://schemas.microsoft.com/office/drawing/2014/main" id="{B0B7BA7E-9CCF-5F90-AD53-3442779B4F05}"/>
                  </a:ext>
                </a:extLst>
              </p:cNvPr>
              <p:cNvSpPr txBox="1"/>
              <p:nvPr/>
            </p:nvSpPr>
            <p:spPr>
              <a:xfrm>
                <a:off x="4772025" y="727033"/>
                <a:ext cx="3900488" cy="307777"/>
              </a:xfrm>
              <a:prstGeom prst="rect">
                <a:avLst/>
              </a:prstGeom>
              <a:noFill/>
            </p:spPr>
            <p:txBody>
              <a:bodyPr vertOverflow="clip" horzOverflow="clip" wrap="square" lIns="0" tIns="0" rIns="0" bIns="0" rtlCol="0" anchor="t">
                <a:spAutoFit/>
              </a:bodyPr>
              <a:lstStyle/>
              <a:p>
                <a:pPr>
                  <a:lnSpc>
                    <a:spcPts val="1200"/>
                  </a:lnSpc>
                </a:pPr>
                <a:r>
                  <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GU Mail </a:t>
                </a: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I’d : </a:t>
                </a:r>
                <a:r>
                  <a:rPr lang="en-IN" sz="1000" dirty="0">
                    <a:latin typeface="Calibri" panose="020F0502020204030204" pitchFamily="34" charset="0"/>
                    <a:ea typeface="Calibri" panose="020F0502020204030204" pitchFamily="34" charset="0"/>
                    <a:cs typeface="Calibri" panose="020F0502020204030204" pitchFamily="34" charset="0"/>
                    <a:hlinkClick r:id="rId98"/>
                  </a:rPr>
                  <a:t>fardeen.24sece1290012@galgotiasuniversity.ac.in</a:t>
                </a:r>
                <a:endParaRPr lang="en-IN" sz="1000" dirty="0">
                  <a:latin typeface="Calibri" panose="020F0502020204030204" pitchFamily="34" charset="0"/>
                  <a:ea typeface="Calibri" panose="020F0502020204030204" pitchFamily="34" charset="0"/>
                  <a:cs typeface="Calibri" panose="020F0502020204030204" pitchFamily="34" charset="0"/>
                </a:endParaRPr>
              </a:p>
              <a:p>
                <a:pPr>
                  <a:lnSpc>
                    <a:spcPts val="1200"/>
                  </a:lnSpc>
                </a:pP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ADMISSION NO. : 24SECE1290012</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472" name="Rect">
                <a:extLst>
                  <a:ext uri="{FF2B5EF4-FFF2-40B4-BE49-F238E27FC236}">
                    <a16:creationId xmlns:a16="http://schemas.microsoft.com/office/drawing/2014/main" id="{DE71BDE8-433D-E74F-2FB3-3D992C83D022}"/>
                  </a:ext>
                </a:extLst>
              </p:cNvPr>
              <p:cNvPicPr>
                <a:picLocks noChangeAspect="1"/>
              </p:cNvPicPr>
              <p:nvPr/>
            </p:nvPicPr>
            <p:blipFill rotWithShape="1">
              <a:blip r:embed="rId99">
                <a:alphaModFix/>
              </a:blip>
              <a:stretch/>
            </p:blipFill>
            <p:spPr>
              <a:xfrm>
                <a:off x="3530600" y="1474366"/>
                <a:ext cx="5067300" cy="1038225"/>
              </a:xfrm>
              <a:prstGeom prst="rect">
                <a:avLst/>
              </a:prstGeom>
            </p:spPr>
          </p:pic>
          <p:pic>
            <p:nvPicPr>
              <p:cNvPr id="474" name="imageNode1">
                <a:extLst>
                  <a:ext uri="{FF2B5EF4-FFF2-40B4-BE49-F238E27FC236}">
                    <a16:creationId xmlns:a16="http://schemas.microsoft.com/office/drawing/2014/main" id="{3EA61675-02F1-87DC-FAD9-DC62AB703758}"/>
                  </a:ext>
                </a:extLst>
              </p:cNvPr>
              <p:cNvPicPr preferRelativeResize="0">
                <a:picLocks noChangeAspect="1"/>
              </p:cNvPicPr>
              <p:nvPr/>
            </p:nvPicPr>
            <p:blipFill>
              <a:blip r:embed="rId100" cstate="print">
                <a:extLst>
                  <a:ext uri="{28A0092B-C50C-407E-A947-70E740481C1C}">
                    <a14:useLocalDpi xmlns:a14="http://schemas.microsoft.com/office/drawing/2010/main" val="0"/>
                  </a:ext>
                </a:extLst>
              </a:blip>
              <a:srcRect/>
              <a:stretch/>
            </p:blipFill>
            <p:spPr>
              <a:xfrm>
                <a:off x="3943989" y="1626823"/>
                <a:ext cx="617848" cy="733425"/>
              </a:xfrm>
              <a:prstGeom prst="rect">
                <a:avLst/>
              </a:prstGeom>
            </p:spPr>
          </p:pic>
          <p:pic>
            <p:nvPicPr>
              <p:cNvPr id="484" name="Rect">
                <a:extLst>
                  <a:ext uri="{FF2B5EF4-FFF2-40B4-BE49-F238E27FC236}">
                    <a16:creationId xmlns:a16="http://schemas.microsoft.com/office/drawing/2014/main" id="{28A4D2CD-5334-D395-A73A-A2A371117F74}"/>
                  </a:ext>
                </a:extLst>
              </p:cNvPr>
              <p:cNvPicPr>
                <a:picLocks noChangeAspect="1"/>
              </p:cNvPicPr>
              <p:nvPr/>
            </p:nvPicPr>
            <p:blipFill rotWithShape="1">
              <a:blip r:embed="rId101">
                <a:alphaModFix/>
              </a:blip>
              <a:stretch/>
            </p:blipFill>
            <p:spPr>
              <a:xfrm>
                <a:off x="3540760" y="2605981"/>
                <a:ext cx="5067300" cy="1038225"/>
              </a:xfrm>
              <a:prstGeom prst="rect">
                <a:avLst/>
              </a:prstGeom>
            </p:spPr>
          </p:pic>
          <p:pic>
            <p:nvPicPr>
              <p:cNvPr id="486" name="imageNode2">
                <a:extLst>
                  <a:ext uri="{FF2B5EF4-FFF2-40B4-BE49-F238E27FC236}">
                    <a16:creationId xmlns:a16="http://schemas.microsoft.com/office/drawing/2014/main" id="{02FA3C7C-A80B-6A8B-A0B4-B23D3F9D24B1}"/>
                  </a:ext>
                </a:extLst>
              </p:cNvPr>
              <p:cNvPicPr preferRelativeResize="0">
                <a:picLocks noChangeAspect="1"/>
              </p:cNvPicPr>
              <p:nvPr/>
            </p:nvPicPr>
            <p:blipFill>
              <a:blip r:embed="rId102" cstate="print">
                <a:extLst>
                  <a:ext uri="{28A0092B-C50C-407E-A947-70E740481C1C}">
                    <a14:useLocalDpi xmlns:a14="http://schemas.microsoft.com/office/drawing/2010/main" val="0"/>
                  </a:ext>
                </a:extLst>
              </a:blip>
              <a:srcRect/>
              <a:stretch/>
            </p:blipFill>
            <p:spPr>
              <a:xfrm>
                <a:off x="3886200" y="2855698"/>
                <a:ext cx="733425" cy="538814"/>
              </a:xfrm>
              <a:prstGeom prst="rect">
                <a:avLst/>
              </a:prstGeom>
            </p:spPr>
          </p:pic>
          <p:pic>
            <p:nvPicPr>
              <p:cNvPr id="18" name="Rect">
                <a:extLst>
                  <a:ext uri="{FF2B5EF4-FFF2-40B4-BE49-F238E27FC236}">
                    <a16:creationId xmlns:a16="http://schemas.microsoft.com/office/drawing/2014/main" id="{DDA166D8-0D59-1D07-9837-C418616A17C2}"/>
                  </a:ext>
                </a:extLst>
              </p:cNvPr>
              <p:cNvPicPr>
                <a:picLocks noChangeAspect="1"/>
              </p:cNvPicPr>
              <p:nvPr/>
            </p:nvPicPr>
            <p:blipFill rotWithShape="1">
              <a:blip r:embed="rId101">
                <a:alphaModFix/>
              </a:blip>
              <a:stretch/>
            </p:blipFill>
            <p:spPr>
              <a:xfrm>
                <a:off x="3540760" y="3703647"/>
                <a:ext cx="5067300" cy="1038225"/>
              </a:xfrm>
              <a:prstGeom prst="rect">
                <a:avLst/>
              </a:prstGeom>
            </p:spPr>
          </p:pic>
          <p:pic>
            <p:nvPicPr>
              <p:cNvPr id="19" name="imageNode2">
                <a:extLst>
                  <a:ext uri="{FF2B5EF4-FFF2-40B4-BE49-F238E27FC236}">
                    <a16:creationId xmlns:a16="http://schemas.microsoft.com/office/drawing/2014/main" id="{BCB8B406-CDC7-5AE4-F241-D906B25B2485}"/>
                  </a:ext>
                </a:extLst>
              </p:cNvPr>
              <p:cNvPicPr preferRelativeResize="0">
                <a:picLocks noChangeAspect="1"/>
              </p:cNvPicPr>
              <p:nvPr/>
            </p:nvPicPr>
            <p:blipFill>
              <a:blip r:embed="rId103" cstate="print">
                <a:extLst>
                  <a:ext uri="{28A0092B-C50C-407E-A947-70E740481C1C}">
                    <a14:useLocalDpi xmlns:a14="http://schemas.microsoft.com/office/drawing/2010/main" val="0"/>
                  </a:ext>
                </a:extLst>
              </a:blip>
              <a:srcRect/>
              <a:stretch/>
            </p:blipFill>
            <p:spPr>
              <a:xfrm>
                <a:off x="3886200" y="3865153"/>
                <a:ext cx="733425" cy="715237"/>
              </a:xfrm>
              <a:prstGeom prst="rect">
                <a:avLst/>
              </a:prstGeom>
            </p:spPr>
          </p:pic>
          <p:sp>
            <p:nvSpPr>
              <p:cNvPr id="36" name="Name-0">
                <a:extLst>
                  <a:ext uri="{FF2B5EF4-FFF2-40B4-BE49-F238E27FC236}">
                    <a16:creationId xmlns:a16="http://schemas.microsoft.com/office/drawing/2014/main" id="{5925C122-4125-FED8-E56F-199AFAACC844}"/>
                  </a:ext>
                </a:extLst>
              </p:cNvPr>
              <p:cNvSpPr txBox="1"/>
              <p:nvPr/>
            </p:nvSpPr>
            <p:spPr>
              <a:xfrm>
                <a:off x="4804382" y="2838154"/>
                <a:ext cx="1866900" cy="206275"/>
              </a:xfrm>
              <a:prstGeom prst="rect">
                <a:avLst/>
              </a:prstGeom>
              <a:noFill/>
            </p:spPr>
            <p:txBody>
              <a:bodyPr vertOverflow="clip" horzOverflow="clip" wrap="square" lIns="0" tIns="0" rIns="0" bIns="0" rtlCol="0" anchor="t">
                <a:spAutoFit/>
              </a:bodyPr>
              <a:lstStyle/>
              <a:p>
                <a:pPr>
                  <a:lnSpc>
                    <a:spcPts val="1836"/>
                  </a:lnSpc>
                </a:pPr>
                <a:r>
                  <a:rPr lang="en-US" sz="1200" spc="-27" dirty="0">
                    <a:solidFill>
                      <a:srgbClr val="181C24">
                        <a:alpha val="100000"/>
                      </a:srgbClr>
                    </a:solidFill>
                    <a:latin typeface="Century" panose="02040604050505020304" pitchFamily="18" charset="0"/>
                  </a:rPr>
                  <a:t>GARV SAXENA</a:t>
                </a:r>
              </a:p>
            </p:txBody>
          </p:sp>
          <p:pic>
            <p:nvPicPr>
              <p:cNvPr id="37" name="Rect">
                <a:extLst>
                  <a:ext uri="{FF2B5EF4-FFF2-40B4-BE49-F238E27FC236}">
                    <a16:creationId xmlns:a16="http://schemas.microsoft.com/office/drawing/2014/main" id="{0C34156F-1104-8172-8619-0CDD99605DA5}"/>
                  </a:ext>
                </a:extLst>
              </p:cNvPr>
              <p:cNvPicPr>
                <a:picLocks noChangeAspect="1"/>
              </p:cNvPicPr>
              <p:nvPr/>
            </p:nvPicPr>
            <p:blipFill rotWithShape="1">
              <a:blip r:embed="rId97">
                <a:alphaModFix/>
              </a:blip>
              <a:stretch/>
            </p:blipFill>
            <p:spPr>
              <a:xfrm>
                <a:off x="5962691" y="2904689"/>
                <a:ext cx="1038225" cy="114300"/>
              </a:xfrm>
              <a:prstGeom prst="rect">
                <a:avLst/>
              </a:prstGeom>
            </p:spPr>
          </p:pic>
          <p:sp>
            <p:nvSpPr>
              <p:cNvPr id="38" name="Designation-0">
                <a:extLst>
                  <a:ext uri="{FF2B5EF4-FFF2-40B4-BE49-F238E27FC236}">
                    <a16:creationId xmlns:a16="http://schemas.microsoft.com/office/drawing/2014/main" id="{02FA2642-732F-AF5B-9BF3-EE1A05EE2F1C}"/>
                  </a:ext>
                </a:extLst>
              </p:cNvPr>
              <p:cNvSpPr txBox="1"/>
              <p:nvPr/>
            </p:nvSpPr>
            <p:spPr>
              <a:xfrm>
                <a:off x="6036384" y="2855698"/>
                <a:ext cx="976313" cy="138499"/>
              </a:xfrm>
              <a:prstGeom prst="rect">
                <a:avLst/>
              </a:prstGeom>
              <a:noFill/>
            </p:spPr>
            <p:txBody>
              <a:bodyPr vertOverflow="clip" horzOverflow="clip" wrap="square" lIns="0" tIns="0" rIns="0" bIns="0" rtlCol="0" anchor="t">
                <a:spAutoFit/>
              </a:bodyPr>
              <a:lstStyle/>
              <a:p>
                <a:r>
                  <a:rPr lang="en-IN" sz="900" b="1" dirty="0">
                    <a:latin typeface="Calibri" panose="020F0502020204030204" pitchFamily="34" charset="0"/>
                    <a:ea typeface="Calibri" panose="020F0502020204030204" pitchFamily="34" charset="0"/>
                    <a:cs typeface="Calibri" panose="020F0502020204030204" pitchFamily="34" charset="0"/>
                  </a:rPr>
                  <a:t>GROUP MEMBER</a:t>
                </a:r>
                <a:endParaRPr lang="en-US" sz="90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Description of a primary heading-0">
                <a:extLst>
                  <a:ext uri="{FF2B5EF4-FFF2-40B4-BE49-F238E27FC236}">
                    <a16:creationId xmlns:a16="http://schemas.microsoft.com/office/drawing/2014/main" id="{4B3CE24A-7545-8D77-54D1-CF080836A343}"/>
                  </a:ext>
                </a:extLst>
              </p:cNvPr>
              <p:cNvSpPr txBox="1"/>
              <p:nvPr/>
            </p:nvSpPr>
            <p:spPr>
              <a:xfrm>
                <a:off x="4804382" y="3071326"/>
                <a:ext cx="3900488" cy="307777"/>
              </a:xfrm>
              <a:prstGeom prst="rect">
                <a:avLst/>
              </a:prstGeom>
              <a:noFill/>
            </p:spPr>
            <p:txBody>
              <a:bodyPr vertOverflow="clip" horzOverflow="clip" wrap="square" lIns="0" tIns="0" rIns="0" bIns="0" rtlCol="0" anchor="t">
                <a:spAutoFit/>
              </a:bodyPr>
              <a:lstStyle/>
              <a:p>
                <a:pPr>
                  <a:lnSpc>
                    <a:spcPts val="1200"/>
                  </a:lnSpc>
                </a:pPr>
                <a:r>
                  <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GU Mail </a:t>
                </a: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I’d : </a:t>
                </a:r>
                <a:r>
                  <a:rPr lang="en-IN" sz="1000" dirty="0">
                    <a:latin typeface="Calibri" panose="020F0502020204030204" pitchFamily="34" charset="0"/>
                    <a:ea typeface="Calibri" panose="020F0502020204030204" pitchFamily="34" charset="0"/>
                    <a:cs typeface="Calibri" panose="020F0502020204030204" pitchFamily="34" charset="0"/>
                    <a:hlinkClick r:id="rId104"/>
                  </a:rPr>
                  <a:t>garv.24sece1290030@galgotiasuniversity.ac.in</a:t>
                </a:r>
                <a:endParaRPr lang="en-IN" sz="1000" dirty="0">
                  <a:latin typeface="Calibri" panose="020F0502020204030204" pitchFamily="34" charset="0"/>
                  <a:ea typeface="Calibri" panose="020F0502020204030204" pitchFamily="34" charset="0"/>
                  <a:cs typeface="Calibri" panose="020F0502020204030204" pitchFamily="34" charset="0"/>
                </a:endParaRPr>
              </a:p>
              <a:p>
                <a:pPr>
                  <a:lnSpc>
                    <a:spcPts val="1200"/>
                  </a:lnSpc>
                </a:pP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ADMISSION NO. : 24SECE1290030</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Name-0">
                <a:extLst>
                  <a:ext uri="{FF2B5EF4-FFF2-40B4-BE49-F238E27FC236}">
                    <a16:creationId xmlns:a16="http://schemas.microsoft.com/office/drawing/2014/main" id="{B5A9FB24-668F-4160-D2BB-6E1EB02D6281}"/>
                  </a:ext>
                </a:extLst>
              </p:cNvPr>
              <p:cNvSpPr txBox="1"/>
              <p:nvPr/>
            </p:nvSpPr>
            <p:spPr>
              <a:xfrm>
                <a:off x="4731225" y="1699535"/>
                <a:ext cx="1866900" cy="206275"/>
              </a:xfrm>
              <a:prstGeom prst="rect">
                <a:avLst/>
              </a:prstGeom>
              <a:noFill/>
            </p:spPr>
            <p:txBody>
              <a:bodyPr vertOverflow="clip" horzOverflow="clip" wrap="square" lIns="0" tIns="0" rIns="0" bIns="0" rtlCol="0" anchor="t">
                <a:spAutoFit/>
              </a:bodyPr>
              <a:lstStyle/>
              <a:p>
                <a:pPr>
                  <a:lnSpc>
                    <a:spcPts val="1836"/>
                  </a:lnSpc>
                </a:pPr>
                <a:r>
                  <a:rPr lang="en-US" sz="1200" spc="-27" dirty="0">
                    <a:solidFill>
                      <a:srgbClr val="181C24">
                        <a:alpha val="100000"/>
                      </a:srgbClr>
                    </a:solidFill>
                    <a:latin typeface="Century" panose="02040604050505020304" pitchFamily="18" charset="0"/>
                  </a:rPr>
                  <a:t>AKSHAT TRIVEDI</a:t>
                </a:r>
              </a:p>
            </p:txBody>
          </p:sp>
          <p:pic>
            <p:nvPicPr>
              <p:cNvPr id="41" name="Rect">
                <a:extLst>
                  <a:ext uri="{FF2B5EF4-FFF2-40B4-BE49-F238E27FC236}">
                    <a16:creationId xmlns:a16="http://schemas.microsoft.com/office/drawing/2014/main" id="{9F1079FE-5FC9-1D94-68C7-793DD88900F5}"/>
                  </a:ext>
                </a:extLst>
              </p:cNvPr>
              <p:cNvPicPr>
                <a:picLocks noChangeAspect="1"/>
              </p:cNvPicPr>
              <p:nvPr/>
            </p:nvPicPr>
            <p:blipFill rotWithShape="1">
              <a:blip r:embed="rId97">
                <a:alphaModFix/>
              </a:blip>
              <a:stretch/>
            </p:blipFill>
            <p:spPr>
              <a:xfrm>
                <a:off x="6107409" y="1757999"/>
                <a:ext cx="1038225" cy="114300"/>
              </a:xfrm>
              <a:prstGeom prst="rect">
                <a:avLst/>
              </a:prstGeom>
            </p:spPr>
          </p:pic>
          <p:sp>
            <p:nvSpPr>
              <p:cNvPr id="42" name="Designation-0">
                <a:extLst>
                  <a:ext uri="{FF2B5EF4-FFF2-40B4-BE49-F238E27FC236}">
                    <a16:creationId xmlns:a16="http://schemas.microsoft.com/office/drawing/2014/main" id="{74A6D8B1-7CCD-CE8A-3D1B-0F3363AAB12F}"/>
                  </a:ext>
                </a:extLst>
              </p:cNvPr>
              <p:cNvSpPr txBox="1"/>
              <p:nvPr/>
            </p:nvSpPr>
            <p:spPr>
              <a:xfrm>
                <a:off x="6178383" y="1744254"/>
                <a:ext cx="976313" cy="138499"/>
              </a:xfrm>
              <a:prstGeom prst="rect">
                <a:avLst/>
              </a:prstGeom>
              <a:noFill/>
            </p:spPr>
            <p:txBody>
              <a:bodyPr vertOverflow="clip" horzOverflow="clip" wrap="square" lIns="0" tIns="0" rIns="0" bIns="0" rtlCol="0" anchor="t">
                <a:spAutoFit/>
              </a:bodyPr>
              <a:lstStyle/>
              <a:p>
                <a:r>
                  <a:rPr lang="en-IN" sz="900" b="1" dirty="0">
                    <a:latin typeface="Calibri" panose="020F0502020204030204" pitchFamily="34" charset="0"/>
                    <a:ea typeface="Calibri" panose="020F0502020204030204" pitchFamily="34" charset="0"/>
                    <a:cs typeface="Calibri" panose="020F0502020204030204" pitchFamily="34" charset="0"/>
                  </a:rPr>
                  <a:t>GROUP MEMBER</a:t>
                </a:r>
                <a:endParaRPr lang="en-US" sz="90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Description of a primary heading-0">
                <a:extLst>
                  <a:ext uri="{FF2B5EF4-FFF2-40B4-BE49-F238E27FC236}">
                    <a16:creationId xmlns:a16="http://schemas.microsoft.com/office/drawing/2014/main" id="{C9B15C5C-2C69-E48F-8198-D42ABFBBF23B}"/>
                  </a:ext>
                </a:extLst>
              </p:cNvPr>
              <p:cNvSpPr txBox="1"/>
              <p:nvPr/>
            </p:nvSpPr>
            <p:spPr>
              <a:xfrm>
                <a:off x="4731225" y="1932707"/>
                <a:ext cx="3900488" cy="307777"/>
              </a:xfrm>
              <a:prstGeom prst="rect">
                <a:avLst/>
              </a:prstGeom>
              <a:noFill/>
            </p:spPr>
            <p:txBody>
              <a:bodyPr vertOverflow="clip" horzOverflow="clip" wrap="square" lIns="0" tIns="0" rIns="0" bIns="0" rtlCol="0" anchor="t">
                <a:spAutoFit/>
              </a:bodyPr>
              <a:lstStyle/>
              <a:p>
                <a:pPr>
                  <a:lnSpc>
                    <a:spcPts val="1200"/>
                  </a:lnSpc>
                </a:pPr>
                <a:r>
                  <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GU Mail </a:t>
                </a: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I’d : </a:t>
                </a:r>
                <a:r>
                  <a:rPr lang="en-IN" sz="1000" dirty="0">
                    <a:latin typeface="Calibri" panose="020F0502020204030204" pitchFamily="34" charset="0"/>
                    <a:ea typeface="Calibri" panose="020F0502020204030204" pitchFamily="34" charset="0"/>
                    <a:cs typeface="Calibri" panose="020F0502020204030204" pitchFamily="34" charset="0"/>
                    <a:hlinkClick r:id="rId105"/>
                  </a:rPr>
                  <a:t>akshat.24sece1290008@galgotiasuniversity.ac.in</a:t>
                </a:r>
                <a:endParaRPr lang="en-IN" sz="1000" dirty="0">
                  <a:latin typeface="Calibri" panose="020F0502020204030204" pitchFamily="34" charset="0"/>
                  <a:ea typeface="Calibri" panose="020F0502020204030204" pitchFamily="34" charset="0"/>
                  <a:cs typeface="Calibri" panose="020F0502020204030204" pitchFamily="34" charset="0"/>
                </a:endParaRPr>
              </a:p>
              <a:p>
                <a:pPr>
                  <a:lnSpc>
                    <a:spcPts val="1200"/>
                  </a:lnSpc>
                </a:pP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ADMISSION NO. : 24SECE1290008</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4" name="Name-0">
                <a:extLst>
                  <a:ext uri="{FF2B5EF4-FFF2-40B4-BE49-F238E27FC236}">
                    <a16:creationId xmlns:a16="http://schemas.microsoft.com/office/drawing/2014/main" id="{4BE9C1FA-0099-2E8A-72B9-E1568B673316}"/>
                  </a:ext>
                </a:extLst>
              </p:cNvPr>
              <p:cNvSpPr txBox="1"/>
              <p:nvPr/>
            </p:nvSpPr>
            <p:spPr>
              <a:xfrm>
                <a:off x="4857751" y="3926332"/>
                <a:ext cx="1866900" cy="437107"/>
              </a:xfrm>
              <a:prstGeom prst="rect">
                <a:avLst/>
              </a:prstGeom>
              <a:noFill/>
            </p:spPr>
            <p:txBody>
              <a:bodyPr vertOverflow="clip" horzOverflow="clip" wrap="square" lIns="0" tIns="0" rIns="0" bIns="0" rtlCol="0" anchor="t">
                <a:spAutoFit/>
              </a:bodyPr>
              <a:lstStyle/>
              <a:p>
                <a:pPr>
                  <a:lnSpc>
                    <a:spcPts val="1836"/>
                  </a:lnSpc>
                </a:pPr>
                <a:r>
                  <a:rPr lang="en-US" sz="1200" spc="-27" dirty="0">
                    <a:solidFill>
                      <a:srgbClr val="181C24">
                        <a:alpha val="100000"/>
                      </a:srgbClr>
                    </a:solidFill>
                    <a:latin typeface="Century" panose="02040604050505020304" pitchFamily="18" charset="0"/>
                  </a:rPr>
                  <a:t>RAYYAN ALI KHAN</a:t>
                </a:r>
              </a:p>
              <a:p>
                <a:pPr>
                  <a:lnSpc>
                    <a:spcPts val="1836"/>
                  </a:lnSpc>
                </a:pPr>
                <a:endParaRPr lang="en-US" sz="1200" spc="-27" dirty="0">
                  <a:solidFill>
                    <a:srgbClr val="181C24">
                      <a:alpha val="100000"/>
                    </a:srgbClr>
                  </a:solidFill>
                  <a:latin typeface="Century" panose="02040604050505020304" pitchFamily="18" charset="0"/>
                </a:endParaRPr>
              </a:p>
            </p:txBody>
          </p:sp>
          <p:pic>
            <p:nvPicPr>
              <p:cNvPr id="45" name="Rect">
                <a:extLst>
                  <a:ext uri="{FF2B5EF4-FFF2-40B4-BE49-F238E27FC236}">
                    <a16:creationId xmlns:a16="http://schemas.microsoft.com/office/drawing/2014/main" id="{828B1058-3C7B-DC54-1F39-317FF6C7B0F9}"/>
                  </a:ext>
                </a:extLst>
              </p:cNvPr>
              <p:cNvPicPr>
                <a:picLocks noChangeAspect="1"/>
              </p:cNvPicPr>
              <p:nvPr/>
            </p:nvPicPr>
            <p:blipFill rotWithShape="1">
              <a:blip r:embed="rId97">
                <a:alphaModFix/>
              </a:blip>
              <a:stretch/>
            </p:blipFill>
            <p:spPr>
              <a:xfrm>
                <a:off x="6318997" y="3992867"/>
                <a:ext cx="1038225" cy="114300"/>
              </a:xfrm>
              <a:prstGeom prst="rect">
                <a:avLst/>
              </a:prstGeom>
            </p:spPr>
          </p:pic>
          <p:sp>
            <p:nvSpPr>
              <p:cNvPr id="46" name="Designation-0">
                <a:extLst>
                  <a:ext uri="{FF2B5EF4-FFF2-40B4-BE49-F238E27FC236}">
                    <a16:creationId xmlns:a16="http://schemas.microsoft.com/office/drawing/2014/main" id="{9861B168-BF9C-E843-0D88-A6B033D844D3}"/>
                  </a:ext>
                </a:extLst>
              </p:cNvPr>
              <p:cNvSpPr txBox="1"/>
              <p:nvPr/>
            </p:nvSpPr>
            <p:spPr>
              <a:xfrm>
                <a:off x="6385591" y="3939394"/>
                <a:ext cx="976313" cy="138499"/>
              </a:xfrm>
              <a:prstGeom prst="rect">
                <a:avLst/>
              </a:prstGeom>
              <a:noFill/>
            </p:spPr>
            <p:txBody>
              <a:bodyPr vertOverflow="clip" horzOverflow="clip" wrap="square" lIns="0" tIns="0" rIns="0" bIns="0" rtlCol="0" anchor="t">
                <a:spAutoFit/>
              </a:bodyPr>
              <a:lstStyle/>
              <a:p>
                <a:r>
                  <a:rPr lang="en-IN" sz="900" b="1" dirty="0">
                    <a:latin typeface="Calibri" panose="020F0502020204030204" pitchFamily="34" charset="0"/>
                    <a:ea typeface="Calibri" panose="020F0502020204030204" pitchFamily="34" charset="0"/>
                    <a:cs typeface="Calibri" panose="020F0502020204030204" pitchFamily="34" charset="0"/>
                  </a:rPr>
                  <a:t>GROUP MEMBER</a:t>
                </a:r>
                <a:endParaRPr lang="en-US" sz="90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7" name="Description of a primary heading-0">
                <a:extLst>
                  <a:ext uri="{FF2B5EF4-FFF2-40B4-BE49-F238E27FC236}">
                    <a16:creationId xmlns:a16="http://schemas.microsoft.com/office/drawing/2014/main" id="{11CC16CC-BD1C-F18A-CAA2-735E2CD4FA2A}"/>
                  </a:ext>
                </a:extLst>
              </p:cNvPr>
              <p:cNvSpPr txBox="1"/>
              <p:nvPr/>
            </p:nvSpPr>
            <p:spPr>
              <a:xfrm>
                <a:off x="4857751" y="4159504"/>
                <a:ext cx="3900488" cy="307777"/>
              </a:xfrm>
              <a:prstGeom prst="rect">
                <a:avLst/>
              </a:prstGeom>
              <a:noFill/>
            </p:spPr>
            <p:txBody>
              <a:bodyPr vertOverflow="clip" horzOverflow="clip" wrap="square" lIns="0" tIns="0" rIns="0" bIns="0" rtlCol="0" anchor="t">
                <a:spAutoFit/>
              </a:bodyPr>
              <a:lstStyle/>
              <a:p>
                <a:pPr>
                  <a:lnSpc>
                    <a:spcPts val="1200"/>
                  </a:lnSpc>
                </a:pPr>
                <a:r>
                  <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GU Mail </a:t>
                </a: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I’d : </a:t>
                </a:r>
                <a:r>
                  <a:rPr lang="en-IN" sz="1000" dirty="0">
                    <a:latin typeface="Calibri" panose="020F0502020204030204" pitchFamily="34" charset="0"/>
                    <a:ea typeface="Calibri" panose="020F0502020204030204" pitchFamily="34" charset="0"/>
                    <a:cs typeface="Calibri" panose="020F0502020204030204" pitchFamily="34" charset="0"/>
                    <a:hlinkClick r:id="rId106"/>
                  </a:rPr>
                  <a:t>rayyaan.24sece1290027@galgotiasuniversity.ac.in</a:t>
                </a:r>
                <a:endParaRPr lang="en-IN" sz="1000" dirty="0">
                  <a:latin typeface="Calibri" panose="020F0502020204030204" pitchFamily="34" charset="0"/>
                  <a:ea typeface="Calibri" panose="020F0502020204030204" pitchFamily="34" charset="0"/>
                  <a:cs typeface="Calibri" panose="020F0502020204030204" pitchFamily="34" charset="0"/>
                </a:endParaRPr>
              </a:p>
              <a:p>
                <a:pPr>
                  <a:lnSpc>
                    <a:spcPts val="1200"/>
                  </a:lnSpc>
                </a:pPr>
                <a:r>
                  <a:rPr lang="en-IN"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rPr>
                  <a:t>ADMISSION NO. : 24SECE1290027</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605630018"/>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200"/>
                                        <p:tgtEl>
                                          <p:spTgt spid="45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45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1200"/>
                                        <p:tgtEl>
                                          <p:spTgt spid="458"/>
                                        </p:tgtEl>
                                      </p:cBhvr>
                                    </p:animEffect>
                                  </p:childTnLst>
                                </p:cTn>
                              </p:par>
                              <p:par>
                                <p:cTn id="13" presetID="64" presetClass="path" presetSubtype="0" accel="50000" decel="50000" fill="hold" nodeType="withEffect">
                                  <p:stCondLst>
                                    <p:cond delay="0"/>
                                  </p:stCondLst>
                                  <p:childTnLst>
                                    <p:animMotion origin="layout" path="M -1.9550323E-06 0.07407696 L -1.9550323E-06 2.8822158E-06 E" pathEditMode="relative" ptsTypes="">
                                      <p:cBhvr>
                                        <p:cTn id="14" dur="1200" fill="hold"/>
                                        <p:tgtEl>
                                          <p:spTgt spid="4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458" grpId="0"/>
      <p:bldP spid="496" grpId="0"/>
      <p:bldP spid="460" grpId="0"/>
      <p:bldP spid="462" grpId="0"/>
      <p:bldP spid="464" grpId="0"/>
      <p:bldP spid="466" grpId="0"/>
      <p:bldP spid="468" grpId="0"/>
      <p:bldP spid="470" grpId="0"/>
      <p:bldP spid="472" grpId="0"/>
      <p:bldP spid="474" grpId="0"/>
      <p:bldP spid="484" grpId="0"/>
      <p:bldP spid="486" grpId="0"/>
      <p:bldP spid="18" grpId="0"/>
      <p:bldP spid="19"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subTitle"/>
          </p:nvPr>
        </p:nvSpPr>
        <p:spPr>
          <a:xfrm>
            <a:off x="0" y="1566208"/>
            <a:ext cx="6874800" cy="3577292"/>
          </a:xfrm>
          <a:prstGeom prst="rect">
            <a:avLst/>
          </a:prstGeom>
          <a:noFill/>
          <a:ln w="0">
            <a:noFill/>
          </a:ln>
        </p:spPr>
        <p:txBody>
          <a:bodyPr lIns="91440" tIns="91440" rIns="91440" bIns="91440" anchor="t">
            <a:normAutofit/>
          </a:bodyPr>
          <a:lstStyle/>
          <a:p>
            <a:r>
              <a:rPr lang="en-US" sz="1800" dirty="0"/>
              <a:t>This project is a </a:t>
            </a:r>
            <a:r>
              <a:rPr lang="en-US" sz="1800" b="1" dirty="0"/>
              <a:t>Java-based desktop application</a:t>
            </a:r>
            <a:r>
              <a:rPr lang="en-US" sz="1800" dirty="0"/>
              <a:t> that allows students to take a quiz through a user-friendly </a:t>
            </a:r>
            <a:r>
              <a:rPr lang="en-US" sz="1800" b="1" dirty="0"/>
              <a:t>Swing GUI</a:t>
            </a:r>
            <a:r>
              <a:rPr lang="en-US" sz="1800" dirty="0"/>
              <a:t>. The application collects student information (name, roll number, course), fetches questions from a </a:t>
            </a:r>
            <a:r>
              <a:rPr lang="en-US" sz="1800" b="1" dirty="0"/>
              <a:t>MySQL database</a:t>
            </a:r>
            <a:r>
              <a:rPr lang="en-US" sz="1800" dirty="0"/>
              <a:t>, evaluates answers, provides instant feedback and grading, and stores the results for teachers to review.</a:t>
            </a:r>
            <a:endParaRPr lang="en-US" sz="1800" b="0" strike="noStrike" spc="-1" dirty="0">
              <a:solidFill>
                <a:schemeClr val="dk1"/>
              </a:solidFill>
              <a:ea typeface="SUSE"/>
            </a:endParaRPr>
          </a:p>
        </p:txBody>
      </p:sp>
      <p:sp>
        <p:nvSpPr>
          <p:cNvPr id="84" name="PlaceHolder 2"/>
          <p:cNvSpPr>
            <a:spLocks noGrp="1"/>
          </p:cNvSpPr>
          <p:nvPr>
            <p:ph type="title"/>
          </p:nvPr>
        </p:nvSpPr>
        <p:spPr>
          <a:xfrm>
            <a:off x="0" y="0"/>
            <a:ext cx="9144000" cy="10407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800" b="1" strike="noStrike" spc="-1" dirty="0">
                <a:solidFill>
                  <a:schemeClr val="dk1"/>
                </a:solidFill>
                <a:latin typeface="Century" panose="02040604050505020304" pitchFamily="18" charset="0"/>
                <a:ea typeface="Chakra Petch"/>
              </a:rPr>
              <a:t>Project Overview</a:t>
            </a:r>
            <a:endParaRPr lang="fr-FR" sz="4800" b="0" strike="noStrike" spc="-1" dirty="0">
              <a:solidFill>
                <a:schemeClr val="dk1"/>
              </a:solidFill>
              <a:latin typeface="Century" panose="020406040505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3922730" y="-14469"/>
            <a:ext cx="5221270" cy="963593"/>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600" b="1" strike="noStrike" spc="-1" dirty="0">
                <a:solidFill>
                  <a:schemeClr val="dk1"/>
                </a:solidFill>
                <a:latin typeface="Chakra Petch"/>
                <a:ea typeface="Chakra Petch"/>
              </a:rPr>
              <a:t>     </a:t>
            </a:r>
            <a:r>
              <a:rPr lang="en" b="1" strike="noStrike" spc="-1" dirty="0">
                <a:solidFill>
                  <a:schemeClr val="dk1"/>
                </a:solidFill>
                <a:latin typeface="Century" panose="02040604050505020304" pitchFamily="18" charset="0"/>
                <a:ea typeface="Chakra Petch"/>
              </a:rPr>
              <a:t>Technologies Used</a:t>
            </a:r>
            <a:endParaRPr lang="fr-FR" b="0" strike="noStrike" spc="-1" dirty="0">
              <a:solidFill>
                <a:schemeClr val="dk1"/>
              </a:solidFill>
              <a:latin typeface="Century" panose="02040604050505020304" pitchFamily="18" charset="0"/>
            </a:endParaRPr>
          </a:p>
        </p:txBody>
      </p:sp>
      <p:sp>
        <p:nvSpPr>
          <p:cNvPr id="89" name="PlaceHolder 2"/>
          <p:cNvSpPr>
            <a:spLocks noGrp="1"/>
          </p:cNvSpPr>
          <p:nvPr>
            <p:ph/>
          </p:nvPr>
        </p:nvSpPr>
        <p:spPr>
          <a:xfrm>
            <a:off x="3914640" y="1144884"/>
            <a:ext cx="5220910" cy="3738421"/>
          </a:xfrm>
          <a:prstGeom prst="rect">
            <a:avLst/>
          </a:prstGeom>
          <a:noFill/>
          <a:ln w="0">
            <a:noFill/>
          </a:ln>
        </p:spPr>
        <p:txBody>
          <a:bodyPr lIns="91440" tIns="91440" rIns="91440" bIns="91440" anchor="t">
            <a:noAutofit/>
          </a:bodyPr>
          <a:lstStyle/>
          <a:p>
            <a:pPr marL="514350" indent="-285750" algn="ctr">
              <a:spcBef>
                <a:spcPts val="1417"/>
              </a:spcBef>
            </a:pPr>
            <a:r>
              <a:rPr lang="en" sz="1600" b="0" strike="noStrike" spc="-1" dirty="0">
                <a:solidFill>
                  <a:schemeClr val="dk1"/>
                </a:solidFill>
                <a:ea typeface="SUSE"/>
              </a:rPr>
              <a:t>The project employs multiple technologies to ensure efficiency and performance:</a:t>
            </a:r>
            <a:endParaRPr lang="fr-FR" sz="1600" b="0" strike="noStrike" spc="-1" dirty="0">
              <a:solidFill>
                <a:srgbClr val="000000"/>
              </a:solidFill>
            </a:endParaRPr>
          </a:p>
          <a:p>
            <a:pPr marL="514350" indent="-285750" algn="ctr">
              <a:spcBef>
                <a:spcPts val="1417"/>
              </a:spcBef>
            </a:pPr>
            <a:r>
              <a:rPr lang="en" sz="1600" b="0" strike="noStrike" spc="-1" dirty="0">
                <a:solidFill>
                  <a:schemeClr val="dk1"/>
                </a:solidFill>
                <a:ea typeface="SUSE"/>
              </a:rPr>
              <a:t>Java (JDK 17+) for robust application development.</a:t>
            </a:r>
            <a:endParaRPr lang="fr-FR" sz="1600" b="0" strike="noStrike" spc="-1" dirty="0">
              <a:solidFill>
                <a:srgbClr val="000000"/>
              </a:solidFill>
            </a:endParaRPr>
          </a:p>
          <a:p>
            <a:pPr marL="514350" indent="-285750" algn="ctr">
              <a:spcBef>
                <a:spcPts val="1417"/>
              </a:spcBef>
            </a:pPr>
            <a:r>
              <a:rPr lang="en" sz="1600" b="0" strike="noStrike" spc="-1" dirty="0">
                <a:solidFill>
                  <a:schemeClr val="dk1"/>
                </a:solidFill>
                <a:ea typeface="SUSE"/>
              </a:rPr>
              <a:t>Swing as the UI framework for creating dynamic interfaces.</a:t>
            </a:r>
            <a:endParaRPr lang="fr-FR" sz="1600" b="0" strike="noStrike" spc="-1" dirty="0">
              <a:solidFill>
                <a:srgbClr val="000000"/>
              </a:solidFill>
            </a:endParaRPr>
          </a:p>
          <a:p>
            <a:pPr marL="514350" indent="-285750" algn="ctr">
              <a:spcBef>
                <a:spcPts val="1417"/>
              </a:spcBef>
            </a:pPr>
            <a:r>
              <a:rPr lang="en" sz="1600" b="0" strike="noStrike" spc="-1" dirty="0">
                <a:solidFill>
                  <a:schemeClr val="dk1"/>
                </a:solidFill>
                <a:ea typeface="SUSE"/>
              </a:rPr>
              <a:t>JDBC for seamless database connectivity allowing interaction with MySQL.</a:t>
            </a:r>
            <a:endParaRPr lang="fr-FR" sz="1600" spc="-1" dirty="0">
              <a:solidFill>
                <a:srgbClr val="000000"/>
              </a:solidFill>
            </a:endParaRPr>
          </a:p>
          <a:p>
            <a:pPr marL="514350" indent="-285750" algn="ctr">
              <a:spcBef>
                <a:spcPts val="1417"/>
              </a:spcBef>
            </a:pPr>
            <a:r>
              <a:rPr lang="en" sz="1600" b="0" strike="noStrike" spc="-1" dirty="0">
                <a:solidFill>
                  <a:schemeClr val="dk1"/>
                </a:solidFill>
                <a:ea typeface="SUSE"/>
              </a:rPr>
              <a:t>MySQL database management system for storing user data and quiz questions.</a:t>
            </a:r>
          </a:p>
          <a:p>
            <a:pPr algn="ctr"/>
            <a:r>
              <a:rPr lang="en-US" sz="1600" dirty="0"/>
              <a:t> Eclipse IDE</a:t>
            </a:r>
          </a:p>
          <a:p>
            <a:pPr algn="ctr">
              <a:buFont typeface="Arial" panose="020B0604020202020204" pitchFamily="34" charset="0"/>
              <a:buChar char="•"/>
            </a:pPr>
            <a:r>
              <a:rPr lang="en-US" sz="1600" dirty="0"/>
              <a:t>GitHub for version control</a:t>
            </a:r>
          </a:p>
          <a:p>
            <a:pPr marL="514350" indent="-285750">
              <a:lnSpc>
                <a:spcPct val="100000"/>
              </a:lnSpc>
              <a:buFontTx/>
              <a:buChar char="-"/>
              <a:tabLst>
                <a:tab pos="0" algn="l"/>
              </a:tabLst>
            </a:pPr>
            <a:endParaRPr lang="en" sz="1600" b="0" strike="noStrike" spc="-1" dirty="0">
              <a:solidFill>
                <a:schemeClr val="dk1"/>
              </a:solidFill>
              <a:latin typeface="SUSE"/>
              <a:ea typeface="SUSE"/>
            </a:endParaRPr>
          </a:p>
          <a:p>
            <a:pPr marL="514350" indent="-285750">
              <a:lnSpc>
                <a:spcPct val="100000"/>
              </a:lnSpc>
              <a:buFontTx/>
              <a:buChar char="-"/>
              <a:tabLst>
                <a:tab pos="0" algn="l"/>
              </a:tabLst>
            </a:pPr>
            <a:endParaRPr lang="fr-FR" sz="1600" b="0" strike="noStrike" spc="-1" dirty="0">
              <a:solidFill>
                <a:srgbClr val="000000"/>
              </a:solidFill>
              <a:latin typeface="Arial"/>
            </a:endParaRPr>
          </a:p>
        </p:txBody>
      </p:sp>
      <p:pic>
        <p:nvPicPr>
          <p:cNvPr id="90"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0" y="0"/>
            <a:ext cx="9144000" cy="75204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b="1" strike="noStrike" spc="-1" dirty="0">
                <a:solidFill>
                  <a:schemeClr val="dk1"/>
                </a:solidFill>
                <a:latin typeface="Century" panose="02040604050505020304" pitchFamily="18" charset="0"/>
                <a:ea typeface="Chakra Petch"/>
              </a:rPr>
              <a:t>Objective</a:t>
            </a:r>
            <a:r>
              <a:rPr lang="en" b="1" strike="noStrike" spc="-1" dirty="0">
                <a:solidFill>
                  <a:schemeClr val="dk1"/>
                </a:solidFill>
                <a:latin typeface="Chakra Petch"/>
                <a:ea typeface="Chakra Petch"/>
              </a:rPr>
              <a:t> of the Project</a:t>
            </a:r>
            <a:endParaRPr lang="fr-FR" b="0" strike="noStrike" spc="-1" dirty="0">
              <a:solidFill>
                <a:schemeClr val="dk1"/>
              </a:solidFill>
              <a:latin typeface="Arial"/>
            </a:endParaRPr>
          </a:p>
        </p:txBody>
      </p:sp>
      <p:sp>
        <p:nvSpPr>
          <p:cNvPr id="92" name="PlaceHolder 2"/>
          <p:cNvSpPr>
            <a:spLocks noGrp="1"/>
          </p:cNvSpPr>
          <p:nvPr>
            <p:ph type="subTitle"/>
          </p:nvPr>
        </p:nvSpPr>
        <p:spPr>
          <a:xfrm>
            <a:off x="2924417" y="1049906"/>
            <a:ext cx="5562360" cy="3285720"/>
          </a:xfrm>
          <a:prstGeom prst="rect">
            <a:avLst/>
          </a:prstGeom>
          <a:noFill/>
          <a:ln w="0">
            <a:noFill/>
          </a:ln>
        </p:spPr>
        <p:txBody>
          <a:bodyPr lIns="91440" tIns="91440" rIns="91440" bIns="91440" anchor="t">
            <a:normAutofit/>
          </a:bodyPr>
          <a:lstStyle/>
          <a:p>
            <a:pPr marL="514350" indent="-285750" algn="ctr"/>
            <a:r>
              <a:rPr lang="en" sz="1800" b="0" strike="noStrike" spc="-1" dirty="0">
                <a:solidFill>
                  <a:schemeClr val="dk1"/>
                </a:solidFill>
                <a:ea typeface="SUSE"/>
              </a:rPr>
              <a:t>The primary goal of the Java Quiz App is to provide a structured system that allows students to take quizzes with ease.</a:t>
            </a:r>
            <a:endParaRPr lang="en-US" sz="1800" b="0" strike="noStrike" spc="-1" dirty="0">
              <a:solidFill>
                <a:srgbClr val="000000"/>
              </a:solidFill>
            </a:endParaRPr>
          </a:p>
          <a:p>
            <a:pPr marL="514350" indent="-285750" algn="ctr"/>
            <a:r>
              <a:rPr lang="en" sz="1800" b="0" strike="noStrike" spc="-1" dirty="0">
                <a:solidFill>
                  <a:schemeClr val="dk1"/>
                </a:solidFill>
                <a:ea typeface="SUSE"/>
              </a:rPr>
              <a:t>- Capturing student details prior to the quiz.</a:t>
            </a:r>
            <a:endParaRPr lang="en-US" sz="1800" b="0" strike="noStrike" spc="-1" dirty="0">
              <a:solidFill>
                <a:srgbClr val="000000"/>
              </a:solidFill>
            </a:endParaRPr>
          </a:p>
          <a:p>
            <a:pPr marL="514350" indent="-285750" algn="ctr"/>
            <a:r>
              <a:rPr lang="en" sz="1800" b="0" strike="noStrike" spc="-1" dirty="0">
                <a:solidFill>
                  <a:schemeClr val="dk1"/>
                </a:solidFill>
                <a:ea typeface="SUSE"/>
              </a:rPr>
              <a:t>- Presenting multiple-choice questions fetched from a MySQL database.</a:t>
            </a:r>
            <a:endParaRPr lang="en-US" sz="1800" b="0" strike="noStrike" spc="-1" dirty="0">
              <a:solidFill>
                <a:srgbClr val="000000"/>
              </a:solidFill>
            </a:endParaRPr>
          </a:p>
          <a:p>
            <a:pPr marL="514350" indent="-285750" algn="ctr">
              <a:lnSpc>
                <a:spcPct val="100000"/>
              </a:lnSpc>
              <a:tabLst>
                <a:tab pos="0" algn="l"/>
              </a:tabLst>
            </a:pPr>
            <a:r>
              <a:rPr lang="en" sz="1800" b="0" strike="noStrike" spc="-1" dirty="0">
                <a:solidFill>
                  <a:schemeClr val="dk1"/>
                </a:solidFill>
                <a:ea typeface="SUSE"/>
              </a:rPr>
              <a:t>- Automatically grading student performance and providing instant feedback by storing quiz results in the database.</a:t>
            </a:r>
            <a:endParaRPr lang="en-US" sz="1800" b="0" strike="noStrike" spc="-1"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 y="0"/>
            <a:ext cx="9210907" cy="75204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b="1" strike="noStrike" spc="-1" dirty="0">
                <a:solidFill>
                  <a:schemeClr val="dk1"/>
                </a:solidFill>
                <a:latin typeface="Century" panose="02040604050505020304" pitchFamily="18" charset="0"/>
                <a:ea typeface="Chakra Petch"/>
              </a:rPr>
              <a:t>Project Structure</a:t>
            </a:r>
            <a:endParaRPr lang="fr-FR" b="0" strike="noStrike" spc="-1" dirty="0">
              <a:solidFill>
                <a:schemeClr val="dk1"/>
              </a:solidFill>
              <a:latin typeface="Century" panose="02040604050505020304" pitchFamily="18" charset="0"/>
            </a:endParaRPr>
          </a:p>
        </p:txBody>
      </p:sp>
      <p:sp>
        <p:nvSpPr>
          <p:cNvPr id="97" name="PlaceHolder 2"/>
          <p:cNvSpPr>
            <a:spLocks noGrp="1"/>
          </p:cNvSpPr>
          <p:nvPr>
            <p:ph type="subTitle"/>
          </p:nvPr>
        </p:nvSpPr>
        <p:spPr>
          <a:xfrm>
            <a:off x="2374076" y="904845"/>
            <a:ext cx="6769924" cy="4238655"/>
          </a:xfrm>
          <a:prstGeom prst="rect">
            <a:avLst/>
          </a:prstGeom>
          <a:noFill/>
          <a:ln w="0">
            <a:noFill/>
          </a:ln>
        </p:spPr>
        <p:txBody>
          <a:bodyPr lIns="91440" tIns="91440" rIns="91440" bIns="91440" anchor="t">
            <a:noAutofit/>
          </a:bodyPr>
          <a:lstStyle/>
          <a:p>
            <a:pPr indent="0" algn="ctr">
              <a:buNone/>
            </a:pPr>
            <a:r>
              <a:rPr lang="en" sz="1800" b="0" strike="noStrike" spc="-1" dirty="0">
                <a:solidFill>
                  <a:schemeClr val="dk1"/>
                </a:solidFill>
                <a:ea typeface="SUSE"/>
              </a:rPr>
              <a:t>The project is organized into multiple directories to ensure clarity and separation of concerns:</a:t>
            </a:r>
            <a:endParaRPr lang="en-US" sz="1800" b="0"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src/ folder </a:t>
            </a:r>
            <a:r>
              <a:rPr lang="en" sz="1800" b="0" strike="noStrike" spc="-1" dirty="0">
                <a:solidFill>
                  <a:schemeClr val="dk1"/>
                </a:solidFill>
                <a:ea typeface="SUSE"/>
              </a:rPr>
              <a:t>contains all source code.</a:t>
            </a:r>
            <a:endParaRPr lang="en-US" sz="1800" b="0"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ui/</a:t>
            </a:r>
            <a:r>
              <a:rPr lang="en" sz="1800" b="0" strike="noStrike" spc="-1" dirty="0">
                <a:solidFill>
                  <a:schemeClr val="dk1"/>
                </a:solidFill>
                <a:ea typeface="SUSE"/>
              </a:rPr>
              <a:t> directory houses GUI classes responsible for interface elements.</a:t>
            </a:r>
            <a:endParaRPr lang="en-US" sz="1800" b="0"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dao/ </a:t>
            </a:r>
            <a:r>
              <a:rPr lang="en" sz="1800" b="0" strike="noStrike" spc="-1" dirty="0">
                <a:solidFill>
                  <a:schemeClr val="dk1"/>
                </a:solidFill>
                <a:ea typeface="SUSE"/>
              </a:rPr>
              <a:t>folder includes data access objects for database operations.</a:t>
            </a:r>
            <a:endParaRPr lang="en-US" sz="1800" b="0"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model/</a:t>
            </a:r>
            <a:r>
              <a:rPr lang="en" sz="1800" b="0" strike="noStrike" spc="-1" dirty="0">
                <a:solidFill>
                  <a:schemeClr val="dk1"/>
                </a:solidFill>
                <a:ea typeface="SUSE"/>
              </a:rPr>
              <a:t> contains POJO models that represent data.</a:t>
            </a:r>
            <a:endParaRPr lang="en-US" sz="1800" b="0" strike="noStrike" spc="-1" dirty="0">
              <a:solidFill>
                <a:srgbClr val="000000"/>
              </a:solidFill>
            </a:endParaRPr>
          </a:p>
          <a:p>
            <a:pPr marL="571500" indent="-342900" algn="ctr">
              <a:buFont typeface="+mj-lt"/>
              <a:buAutoNum type="arabicPeriod"/>
            </a:pPr>
            <a:r>
              <a:rPr lang="en" sz="1800" b="1" strike="noStrike" spc="-1" dirty="0">
                <a:solidFill>
                  <a:schemeClr val="dk1"/>
                </a:solidFill>
                <a:ea typeface="SUSE"/>
              </a:rPr>
              <a:t>utilities/ </a:t>
            </a:r>
            <a:r>
              <a:rPr lang="en" sz="1800" b="0" strike="noStrike" spc="-1" dirty="0">
                <a:solidFill>
                  <a:schemeClr val="dk1"/>
                </a:solidFill>
                <a:ea typeface="SUSE"/>
              </a:rPr>
              <a:t>folder for handling database connections.</a:t>
            </a:r>
            <a:endParaRPr lang="en-US" sz="1800" b="0" strike="noStrike" spc="-1" dirty="0">
              <a:solidFill>
                <a:srgbClr val="000000"/>
              </a:solidFill>
            </a:endParaRPr>
          </a:p>
          <a:p>
            <a:pPr marL="571500" indent="-342900" algn="ctr">
              <a:lnSpc>
                <a:spcPct val="100000"/>
              </a:lnSpc>
              <a:buFont typeface="+mj-lt"/>
              <a:buAutoNum type="arabicPeriod"/>
              <a:tabLst>
                <a:tab pos="0" algn="l"/>
              </a:tabLst>
            </a:pPr>
            <a:r>
              <a:rPr lang="en" sz="1800" b="0" strike="noStrike" spc="-1" dirty="0">
                <a:solidFill>
                  <a:schemeClr val="dk1"/>
                </a:solidFill>
                <a:ea typeface="SUSE"/>
              </a:rPr>
              <a:t>Additionally, </a:t>
            </a:r>
            <a:r>
              <a:rPr lang="en" sz="1800" b="1" strike="noStrike" spc="-1" dirty="0">
                <a:solidFill>
                  <a:schemeClr val="dk1"/>
                </a:solidFill>
                <a:ea typeface="SUSE"/>
              </a:rPr>
              <a:t>the quizguvi.sql </a:t>
            </a:r>
            <a:r>
              <a:rPr lang="en" sz="1800" b="0" strike="noStrike" spc="-1" dirty="0">
                <a:solidFill>
                  <a:schemeClr val="dk1"/>
                </a:solidFill>
                <a:ea typeface="SUSE"/>
              </a:rPr>
              <a:t>script provides the database structure and data.</a:t>
            </a:r>
          </a:p>
          <a:p>
            <a:pPr marL="571500" indent="-342900" algn="ctr">
              <a:lnSpc>
                <a:spcPct val="100000"/>
              </a:lnSpc>
              <a:buFont typeface="+mj-lt"/>
              <a:buAutoNum type="arabicPeriod"/>
              <a:tabLst>
                <a:tab pos="0" algn="l"/>
              </a:tabLst>
            </a:pPr>
            <a:r>
              <a:rPr lang="en" sz="1800" b="1" spc="-1" dirty="0">
                <a:solidFill>
                  <a:schemeClr val="dk1"/>
                </a:solidFill>
                <a:ea typeface="SUSE"/>
              </a:rPr>
              <a:t>README.md , .gitsignore , .pptx</a:t>
            </a:r>
            <a:endParaRPr lang="en" sz="1800" b="1" strike="noStrike" spc="-1" dirty="0">
              <a:solidFill>
                <a:schemeClr val="dk1"/>
              </a:solidFill>
              <a:ea typeface="SUSE"/>
            </a:endParaRPr>
          </a:p>
          <a:p>
            <a:pPr marL="571500" indent="-342900">
              <a:lnSpc>
                <a:spcPct val="100000"/>
              </a:lnSpc>
              <a:buFont typeface="+mj-lt"/>
              <a:buAutoNum type="arabicPeriod"/>
              <a:tabLst>
                <a:tab pos="0" algn="l"/>
              </a:tabLst>
            </a:pPr>
            <a:endParaRPr lang="en-US" sz="1800" b="0" strike="noStrike" spc="-1" dirty="0">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3914640" y="9992"/>
            <a:ext cx="5217424" cy="763159"/>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Database Schema</a:t>
            </a:r>
            <a:endParaRPr lang="fr-FR" sz="4000" b="0" strike="noStrike" spc="-1" dirty="0">
              <a:solidFill>
                <a:schemeClr val="dk1"/>
              </a:solidFill>
              <a:latin typeface="Century" panose="02040604050505020304" pitchFamily="18" charset="0"/>
            </a:endParaRPr>
          </a:p>
        </p:txBody>
      </p:sp>
      <p:sp>
        <p:nvSpPr>
          <p:cNvPr id="99" name="PlaceHolder 2"/>
          <p:cNvSpPr>
            <a:spLocks noGrp="1"/>
          </p:cNvSpPr>
          <p:nvPr>
            <p:ph/>
          </p:nvPr>
        </p:nvSpPr>
        <p:spPr>
          <a:xfrm>
            <a:off x="3914639" y="1157513"/>
            <a:ext cx="5217425" cy="3761727"/>
          </a:xfrm>
          <a:prstGeom prst="rect">
            <a:avLst/>
          </a:prstGeom>
          <a:noFill/>
          <a:ln w="0">
            <a:noFill/>
          </a:ln>
        </p:spPr>
        <p:txBody>
          <a:bodyPr lIns="91440" tIns="91440" rIns="91440" bIns="91440" anchor="t">
            <a:normAutofit/>
          </a:bodyPr>
          <a:lstStyle/>
          <a:p>
            <a:pPr indent="0" algn="ctr">
              <a:spcBef>
                <a:spcPts val="1417"/>
              </a:spcBef>
              <a:buNone/>
            </a:pPr>
            <a:r>
              <a:rPr lang="en" sz="1800" b="0" strike="noStrike" spc="-1" dirty="0">
                <a:solidFill>
                  <a:schemeClr val="dk1"/>
                </a:solidFill>
                <a:ea typeface="SUSE"/>
              </a:rPr>
              <a:t>The database schema is designed to efficiently store and retrieve relevant information:</a:t>
            </a:r>
            <a:endParaRPr lang="fr-FR" sz="1800" b="0" strike="noStrike" spc="-1" dirty="0">
              <a:solidFill>
                <a:srgbClr val="000000"/>
              </a:solidFill>
            </a:endParaRPr>
          </a:p>
          <a:p>
            <a:pPr indent="0" algn="ctr">
              <a:spcBef>
                <a:spcPts val="1417"/>
              </a:spcBef>
              <a:buNone/>
            </a:pPr>
            <a:r>
              <a:rPr lang="en" sz="1800" b="1" strike="noStrike" spc="-1" dirty="0">
                <a:solidFill>
                  <a:schemeClr val="dk1"/>
                </a:solidFill>
                <a:ea typeface="SUSE"/>
              </a:rPr>
              <a:t>- Table: students </a:t>
            </a:r>
            <a:r>
              <a:rPr lang="en" sz="1800" b="0" strike="noStrike" spc="-1" dirty="0">
                <a:solidFill>
                  <a:schemeClr val="dk1"/>
                </a:solidFill>
                <a:ea typeface="SUSE"/>
              </a:rPr>
              <a:t>consists of fields such as student_id (PK), name, roll_no, and course_name.</a:t>
            </a:r>
            <a:endParaRPr lang="fr-FR" sz="1800" b="0" strike="noStrike" spc="-1" dirty="0">
              <a:solidFill>
                <a:srgbClr val="000000"/>
              </a:solidFill>
            </a:endParaRPr>
          </a:p>
          <a:p>
            <a:pPr indent="0" algn="ctr">
              <a:spcBef>
                <a:spcPts val="1417"/>
              </a:spcBef>
              <a:buNone/>
            </a:pPr>
            <a:r>
              <a:rPr lang="en" sz="1800" b="1" strike="noStrike" spc="-1" dirty="0">
                <a:solidFill>
                  <a:schemeClr val="dk1"/>
                </a:solidFill>
                <a:ea typeface="SUSE"/>
              </a:rPr>
              <a:t>- Table: questions </a:t>
            </a:r>
            <a:r>
              <a:rPr lang="en" sz="1800" b="0" strike="noStrike" spc="-1" dirty="0">
                <a:solidFill>
                  <a:schemeClr val="dk1"/>
                </a:solidFill>
                <a:ea typeface="SUSE"/>
              </a:rPr>
              <a:t>includes id (PK), question_text, options, and correct_answer.</a:t>
            </a:r>
            <a:endParaRPr lang="fr-FR" sz="1800" b="0" strike="noStrike" spc="-1" dirty="0">
              <a:solidFill>
                <a:srgbClr val="000000"/>
              </a:solidFill>
            </a:endParaRPr>
          </a:p>
          <a:p>
            <a:pPr indent="0" algn="ctr">
              <a:lnSpc>
                <a:spcPct val="100000"/>
              </a:lnSpc>
              <a:buNone/>
              <a:tabLst>
                <a:tab pos="0" algn="l"/>
              </a:tabLst>
            </a:pPr>
            <a:r>
              <a:rPr lang="en" sz="1800" b="1" strike="noStrike" spc="-1" dirty="0">
                <a:solidFill>
                  <a:schemeClr val="dk1"/>
                </a:solidFill>
                <a:ea typeface="SUSE"/>
              </a:rPr>
              <a:t>- Table: quiz_results </a:t>
            </a:r>
            <a:r>
              <a:rPr lang="en" sz="1800" b="0" strike="noStrike" spc="-1" dirty="0">
                <a:solidFill>
                  <a:schemeClr val="dk1"/>
                </a:solidFill>
                <a:ea typeface="SUSE"/>
              </a:rPr>
              <a:t>contains result_id (PK), student_id (FK), score, grade, and timestamp to track quiz performance.</a:t>
            </a:r>
            <a:endParaRPr lang="fr-FR" sz="1800" b="0" strike="noStrike" spc="-1" dirty="0">
              <a:solidFill>
                <a:srgbClr val="000000"/>
              </a:solidFill>
            </a:endParaRPr>
          </a:p>
        </p:txBody>
      </p:sp>
      <p:pic>
        <p:nvPicPr>
          <p:cNvPr id="100"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0"/>
            <a:ext cx="9144000" cy="75204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Code Quality &amp; Modularity</a:t>
            </a:r>
            <a:endParaRPr lang="fr-FR" sz="4000" b="0" strike="noStrike" spc="-1" dirty="0">
              <a:solidFill>
                <a:schemeClr val="dk1"/>
              </a:solidFill>
              <a:latin typeface="Century" panose="02040604050505020304" pitchFamily="18" charset="0"/>
            </a:endParaRPr>
          </a:p>
        </p:txBody>
      </p:sp>
      <p:sp>
        <p:nvSpPr>
          <p:cNvPr id="102" name="PlaceHolder 2"/>
          <p:cNvSpPr>
            <a:spLocks noGrp="1"/>
          </p:cNvSpPr>
          <p:nvPr>
            <p:ph type="subTitle"/>
          </p:nvPr>
        </p:nvSpPr>
        <p:spPr>
          <a:xfrm>
            <a:off x="2359791" y="1174595"/>
            <a:ext cx="6622164" cy="3761678"/>
          </a:xfrm>
          <a:prstGeom prst="rect">
            <a:avLst/>
          </a:prstGeom>
          <a:noFill/>
          <a:ln w="0">
            <a:noFill/>
          </a:ln>
        </p:spPr>
        <p:txBody>
          <a:bodyPr lIns="91440" tIns="91440" rIns="91440" bIns="91440" anchor="t">
            <a:normAutofit/>
          </a:bodyPr>
          <a:lstStyle/>
          <a:p>
            <a:pPr indent="0" algn="ctr">
              <a:buNone/>
            </a:pPr>
            <a:r>
              <a:rPr lang="en" sz="1800" b="0" strike="noStrike" spc="-1" dirty="0">
                <a:solidFill>
                  <a:schemeClr val="dk1"/>
                </a:solidFill>
                <a:ea typeface="SUSE"/>
              </a:rPr>
              <a:t>The application follows best practices in code quality and design:</a:t>
            </a:r>
            <a:endParaRPr lang="en-US" sz="1800" b="0" strike="noStrike" spc="-1" dirty="0">
              <a:solidFill>
                <a:srgbClr val="000000"/>
              </a:solidFill>
            </a:endParaRPr>
          </a:p>
          <a:p>
            <a:pPr indent="0" algn="ctr">
              <a:buNone/>
            </a:pPr>
            <a:r>
              <a:rPr lang="en" sz="1800" b="0" strike="noStrike" spc="-1" dirty="0">
                <a:solidFill>
                  <a:schemeClr val="dk1"/>
                </a:solidFill>
                <a:ea typeface="SUSE"/>
              </a:rPr>
              <a:t>- It employs the Model-View-Controller (MVC) architecture to separate concerns.</a:t>
            </a:r>
            <a:endParaRPr lang="en-US" sz="1800" b="0" strike="noStrike" spc="-1" dirty="0">
              <a:solidFill>
                <a:srgbClr val="000000"/>
              </a:solidFill>
            </a:endParaRPr>
          </a:p>
          <a:p>
            <a:pPr indent="0" algn="ctr">
              <a:buNone/>
            </a:pPr>
            <a:r>
              <a:rPr lang="en" sz="1800" b="0" strike="noStrike" spc="-1" dirty="0">
                <a:solidFill>
                  <a:schemeClr val="dk1"/>
                </a:solidFill>
                <a:ea typeface="SUSE"/>
              </a:rPr>
              <a:t>- The DBConnection.java file centralizes database logic, promoting reusability.</a:t>
            </a:r>
            <a:endParaRPr lang="en-US" sz="1800" b="0" strike="noStrike" spc="-1" dirty="0">
              <a:solidFill>
                <a:srgbClr val="000000"/>
              </a:solidFill>
            </a:endParaRPr>
          </a:p>
          <a:p>
            <a:pPr indent="0" algn="ctr">
              <a:buNone/>
            </a:pPr>
            <a:r>
              <a:rPr lang="en" sz="1800" b="0" strike="noStrike" spc="-1" dirty="0">
                <a:solidFill>
                  <a:schemeClr val="dk1"/>
                </a:solidFill>
                <a:ea typeface="SUSE"/>
              </a:rPr>
              <a:t>- DAO classes are designed for managing data access effectively.</a:t>
            </a:r>
            <a:endParaRPr lang="en-US" sz="1800" b="0" strike="noStrike" spc="-1" dirty="0">
              <a:solidFill>
                <a:srgbClr val="000000"/>
              </a:solidFill>
            </a:endParaRPr>
          </a:p>
          <a:p>
            <a:pPr indent="0" algn="ctr">
              <a:lnSpc>
                <a:spcPct val="100000"/>
              </a:lnSpc>
              <a:buNone/>
              <a:tabLst>
                <a:tab pos="0" algn="l"/>
              </a:tabLst>
            </a:pPr>
            <a:r>
              <a:rPr lang="en" sz="1800" b="0" strike="noStrike" spc="-1" dirty="0">
                <a:solidFill>
                  <a:schemeClr val="dk1"/>
                </a:solidFill>
                <a:ea typeface="SUSE"/>
              </a:rPr>
              <a:t>- All Java files are well-commented to enhance maintainability and readability.</a:t>
            </a:r>
            <a:endParaRPr lang="en-US" sz="1800" b="0" strike="noStrike" spc="-1"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11574" y="13521"/>
            <a:ext cx="9132426" cy="75963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4000" b="1" strike="noStrike" spc="-1" dirty="0">
                <a:solidFill>
                  <a:schemeClr val="dk1"/>
                </a:solidFill>
                <a:latin typeface="Century" panose="02040604050505020304" pitchFamily="18" charset="0"/>
                <a:ea typeface="Chakra Petch"/>
              </a:rPr>
              <a:t>User Interface Design</a:t>
            </a:r>
            <a:endParaRPr lang="fr-FR" sz="4000" b="0" strike="noStrike" spc="-1" dirty="0">
              <a:solidFill>
                <a:schemeClr val="dk1"/>
              </a:solidFill>
              <a:latin typeface="Century" panose="02040604050505020304" pitchFamily="18" charset="0"/>
            </a:endParaRPr>
          </a:p>
        </p:txBody>
      </p:sp>
      <p:sp>
        <p:nvSpPr>
          <p:cNvPr id="107" name="PlaceHolder 2"/>
          <p:cNvSpPr>
            <a:spLocks noGrp="1"/>
          </p:cNvSpPr>
          <p:nvPr>
            <p:ph type="subTitle"/>
          </p:nvPr>
        </p:nvSpPr>
        <p:spPr>
          <a:xfrm>
            <a:off x="2463961" y="1129989"/>
            <a:ext cx="6136028" cy="3916575"/>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800" b="0" strike="noStrike" spc="-1" dirty="0">
                <a:solidFill>
                  <a:schemeClr val="dk1"/>
                </a:solidFill>
                <a:ea typeface="SUSE"/>
              </a:rPr>
              <a:t>The user interface is constructed to facilitate an engaging experience while maintaining clarity. It features a student information form to capture necessary details such as name, roll number, and course. The quiz window is designed to focus on the quiz experience, displaying multiple-choice questions in an organized manner. The interface also includes a feedback pop-up to inform students of their scores in a user-friendly format.</a:t>
            </a:r>
            <a:endParaRPr lang="en-US" sz="1800" b="0" strike="noStrike" spc="-1" dirty="0">
              <a:solidFill>
                <a:srgbClr val="000000"/>
              </a:solidFill>
            </a:endParaRPr>
          </a:p>
        </p:txBody>
      </p:sp>
    </p:spTree>
  </p:cSld>
  <p:clrMapOvr>
    <a:masterClrMapping/>
  </p:clrMapOvr>
</p:sld>
</file>

<file path=ppt/theme/theme1.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TotalTime>
  <Words>998</Words>
  <Application>Microsoft Office PowerPoint</Application>
  <PresentationFormat>On-screen Show (16:9)</PresentationFormat>
  <Paragraphs>93</Paragraphs>
  <Slides>16</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Arial</vt:lpstr>
      <vt:lpstr>Calibri</vt:lpstr>
      <vt:lpstr>Century</vt:lpstr>
      <vt:lpstr>Chakra Petch</vt:lpstr>
      <vt:lpstr>OpenSymbol</vt:lpstr>
      <vt:lpstr>SUSE</vt:lpstr>
      <vt:lpstr>Symbol</vt:lpstr>
      <vt:lpstr>Wingdings</vt:lpstr>
      <vt:lpstr>AI Tools by Slidesgo</vt:lpstr>
      <vt:lpstr>AI Tools by Slidesgo</vt:lpstr>
      <vt:lpstr>AI Tools by Slidesgo</vt:lpstr>
      <vt:lpstr>AI Tools by Slidesgo</vt:lpstr>
      <vt:lpstr>Java Quiz App</vt:lpstr>
      <vt:lpstr>PowerPoint Presentation</vt:lpstr>
      <vt:lpstr>Project Overview</vt:lpstr>
      <vt:lpstr>     Technologies Used</vt:lpstr>
      <vt:lpstr>Objective of the Project</vt:lpstr>
      <vt:lpstr>Project Structure</vt:lpstr>
      <vt:lpstr>Database Schema</vt:lpstr>
      <vt:lpstr>Code Quality &amp; Modularity</vt:lpstr>
      <vt:lpstr>User Interface Design</vt:lpstr>
      <vt:lpstr>UI/UX Features</vt:lpstr>
      <vt:lpstr>Error Handling &amp; Robustness</vt:lpstr>
      <vt:lpstr>Grade Calculation Logic</vt:lpstr>
      <vt:lpstr>PowerPoint Presentation</vt:lpstr>
      <vt:lpstr>Student Feedback Mechanism</vt:lpstr>
      <vt:lpstr>GitHub Repository Overview</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Fardeen Khan</dc:creator>
  <cp:lastModifiedBy>Fardeen Khan</cp:lastModifiedBy>
  <cp:revision>1</cp:revision>
  <dcterms:modified xsi:type="dcterms:W3CDTF">2025-06-08T12:17:58Z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2025-05-25T06:55:37Z</dcterms:created>
  <dc:creator>Unknown Creator</dc:creator>
  <dc:description/>
  <dc:language>en-US</dc:language>
  <cp:lastModifiedBy>Unknown Creator</cp:lastModifiedBy>
  <dcterms:modified xsi:type="dcterms:W3CDTF">2025-05-25T06:55:37Z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